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1" r:id="rId4"/>
    <p:sldMasterId id="2147484163" r:id="rId5"/>
  </p:sldMasterIdLst>
  <p:notesMasterIdLst>
    <p:notesMasterId r:id="rId19"/>
  </p:notesMasterIdLst>
  <p:handoutMasterIdLst>
    <p:handoutMasterId r:id="rId20"/>
  </p:handoutMasterIdLst>
  <p:sldIdLst>
    <p:sldId id="281" r:id="rId6"/>
    <p:sldId id="284" r:id="rId7"/>
    <p:sldId id="287" r:id="rId8"/>
    <p:sldId id="299" r:id="rId9"/>
    <p:sldId id="302" r:id="rId10"/>
    <p:sldId id="288" r:id="rId11"/>
    <p:sldId id="286" r:id="rId12"/>
    <p:sldId id="291" r:id="rId13"/>
    <p:sldId id="292" r:id="rId14"/>
    <p:sldId id="294" r:id="rId15"/>
    <p:sldId id="295" r:id="rId16"/>
    <p:sldId id="296" r:id="rId17"/>
    <p:sldId id="297" r:id="rId18"/>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85C"/>
    <a:srgbClr val="00809A"/>
    <a:srgbClr val="399AB5"/>
    <a:srgbClr val="D96642"/>
    <a:srgbClr val="00B050"/>
    <a:srgbClr val="7030A0"/>
    <a:srgbClr val="AC3E8F"/>
    <a:srgbClr val="E36C0A"/>
    <a:srgbClr val="0070C0"/>
    <a:srgbClr val="00A2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48" autoAdjust="0"/>
    <p:restoredTop sz="93783" autoAdjust="0"/>
  </p:normalViewPr>
  <p:slideViewPr>
    <p:cSldViewPr>
      <p:cViewPr varScale="1">
        <p:scale>
          <a:sx n="97" d="100"/>
          <a:sy n="97" d="100"/>
        </p:scale>
        <p:origin x="2058" y="90"/>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028" y="-9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wrap="square" lIns="91419" tIns="45709" rIns="91419" bIns="45709" numCol="1" anchor="t" anchorCtr="0" compatLnSpc="1">
            <a:prstTxWarp prst="textNoShape">
              <a:avLst/>
            </a:prstTxWarp>
          </a:bodyPr>
          <a:lstStyle>
            <a:lvl1pPr>
              <a:defRPr sz="1200">
                <a:latin typeface="Arial" charset="0"/>
                <a:cs typeface="Arial" charset="0"/>
              </a:defRPr>
            </a:lvl1pPr>
          </a:lstStyle>
          <a:p>
            <a:pPr>
              <a:defRPr/>
            </a:pPr>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wrap="square" lIns="91419" tIns="45709" rIns="91419" bIns="45709" numCol="1" anchor="t" anchorCtr="0" compatLnSpc="1">
            <a:prstTxWarp prst="textNoShape">
              <a:avLst/>
            </a:prstTxWarp>
          </a:bodyPr>
          <a:lstStyle>
            <a:lvl1pPr algn="r">
              <a:defRPr sz="1200">
                <a:latin typeface="Arial" charset="0"/>
                <a:cs typeface="Arial" charset="0"/>
              </a:defRPr>
            </a:lvl1pPr>
          </a:lstStyle>
          <a:p>
            <a:pPr>
              <a:defRPr/>
            </a:pPr>
            <a:fld id="{CA836B33-8C3A-40AB-BE47-3B2006EAD1D9}" type="datetimeFigureOut">
              <a:rPr lang="en-US"/>
              <a:pPr>
                <a:defRPr/>
              </a:pPr>
              <a:t>4/6/2023</a:t>
            </a:fld>
            <a:endParaRPr 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wrap="square" lIns="91419" tIns="45709" rIns="91419" bIns="45709" numCol="1" anchor="b" anchorCtr="0" compatLnSpc="1">
            <a:prstTxWarp prst="textNoShape">
              <a:avLst/>
            </a:prstTxWarp>
          </a:bodyPr>
          <a:lstStyle>
            <a:lvl1pPr>
              <a:defRPr sz="1200">
                <a:latin typeface="Arial" charset="0"/>
                <a:cs typeface="Arial" charset="0"/>
              </a:defRPr>
            </a:lvl1pPr>
          </a:lstStyle>
          <a:p>
            <a:pPr>
              <a:defRPr/>
            </a:pPr>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wrap="square" lIns="91419" tIns="45709" rIns="91419" bIns="45709" numCol="1" anchor="b" anchorCtr="0" compatLnSpc="1">
            <a:prstTxWarp prst="textNoShape">
              <a:avLst/>
            </a:prstTxWarp>
          </a:bodyPr>
          <a:lstStyle>
            <a:lvl1pPr algn="r">
              <a:defRPr sz="1200">
                <a:latin typeface="Arial" charset="0"/>
                <a:cs typeface="Arial" charset="0"/>
              </a:defRPr>
            </a:lvl1pPr>
          </a:lstStyle>
          <a:p>
            <a:pPr>
              <a:defRPr/>
            </a:pPr>
            <a:fld id="{1A7C8EC4-B705-44FD-92C1-5925C8CF0F51}" type="slidenum">
              <a:rPr lang="en-US"/>
              <a:pPr>
                <a:defRPr/>
              </a:pPr>
              <a:t>‹#›</a:t>
            </a:fld>
            <a:endParaRPr lang="en-US" dirty="0"/>
          </a:p>
        </p:txBody>
      </p:sp>
    </p:spTree>
    <p:extLst>
      <p:ext uri="{BB962C8B-B14F-4D97-AF65-F5344CB8AC3E}">
        <p14:creationId xmlns:p14="http://schemas.microsoft.com/office/powerpoint/2010/main" val="1929882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wrap="square" lIns="93302" tIns="46651" rIns="93302" bIns="46651" numCol="1" anchor="t" anchorCtr="0" compatLnSpc="1">
            <a:prstTxWarp prst="textNoShape">
              <a:avLst/>
            </a:prstTxWarp>
          </a:bodyPr>
          <a:lstStyle>
            <a:lvl1pPr>
              <a:defRPr sz="1200">
                <a:latin typeface="Calibri" pitchFamily="34" charset="0"/>
                <a:cs typeface="Arial" charset="0"/>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wrap="square" lIns="93302" tIns="46651" rIns="93302" bIns="46651" numCol="1" anchor="t" anchorCtr="0" compatLnSpc="1">
            <a:prstTxWarp prst="textNoShape">
              <a:avLst/>
            </a:prstTxWarp>
          </a:bodyPr>
          <a:lstStyle>
            <a:lvl1pPr algn="r">
              <a:defRPr sz="1200">
                <a:latin typeface="Calibri" pitchFamily="34" charset="0"/>
                <a:cs typeface="Arial" charset="0"/>
              </a:defRPr>
            </a:lvl1pPr>
          </a:lstStyle>
          <a:p>
            <a:pPr>
              <a:defRPr/>
            </a:pPr>
            <a:fld id="{232AA876-CEC9-4A3A-B3EC-2286065B9C46}" type="datetimeFigureOut">
              <a:rPr lang="en-US"/>
              <a:pPr>
                <a:defRPr/>
              </a:pPr>
              <a:t>4/6/2023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02" tIns="46651" rIns="93302" bIns="46651" rtlCol="0" anchor="ctr"/>
          <a:lstStyle/>
          <a:p>
            <a:pPr lvl="0"/>
            <a:endParaRPr lang="en-US" noProof="0" dirty="0"/>
          </a:p>
        </p:txBody>
      </p:sp>
      <p:sp>
        <p:nvSpPr>
          <p:cNvPr id="5" name="Notes Placeholder 4"/>
          <p:cNvSpPr>
            <a:spLocks noGrp="1"/>
          </p:cNvSpPr>
          <p:nvPr>
            <p:ph type="body" sz="quarter" idx="3"/>
          </p:nvPr>
        </p:nvSpPr>
        <p:spPr>
          <a:xfrm>
            <a:off x="701676" y="4421189"/>
            <a:ext cx="5619750" cy="4189412"/>
          </a:xfrm>
          <a:prstGeom prst="rect">
            <a:avLst/>
          </a:prstGeom>
        </p:spPr>
        <p:txBody>
          <a:bodyPr vert="horz" lIns="93302" tIns="46651" rIns="93302" bIns="4665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375"/>
            <a:ext cx="3043238" cy="465138"/>
          </a:xfrm>
          <a:prstGeom prst="rect">
            <a:avLst/>
          </a:prstGeom>
        </p:spPr>
        <p:txBody>
          <a:bodyPr vert="horz" wrap="square" lIns="93302" tIns="46651" rIns="93302" bIns="46651" numCol="1" anchor="b" anchorCtr="0" compatLnSpc="1">
            <a:prstTxWarp prst="textNoShape">
              <a:avLst/>
            </a:prstTxWarp>
          </a:bodyPr>
          <a:lstStyle>
            <a:lvl1pPr>
              <a:defRPr sz="1200">
                <a:latin typeface="Calibri" pitchFamily="34" charset="0"/>
                <a:cs typeface="Arial" charset="0"/>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wrap="square" lIns="93302" tIns="46651" rIns="93302" bIns="46651" numCol="1" anchor="b" anchorCtr="0" compatLnSpc="1">
            <a:prstTxWarp prst="textNoShape">
              <a:avLst/>
            </a:prstTxWarp>
          </a:bodyPr>
          <a:lstStyle>
            <a:lvl1pPr algn="r">
              <a:defRPr sz="1200">
                <a:latin typeface="Calibri" pitchFamily="34" charset="0"/>
                <a:cs typeface="Arial" charset="0"/>
              </a:defRPr>
            </a:lvl1pPr>
          </a:lstStyle>
          <a:p>
            <a:pPr>
              <a:defRPr/>
            </a:pPr>
            <a:fld id="{480E7300-2FB6-4A91-BDAE-F305DAC80839}" type="slidenum">
              <a:rPr lang="en-US"/>
              <a:pPr>
                <a:defRPr/>
              </a:pPr>
              <a:t>‹#›</a:t>
            </a:fld>
            <a:endParaRPr lang="en-US" dirty="0"/>
          </a:p>
        </p:txBody>
      </p:sp>
    </p:spTree>
    <p:extLst>
      <p:ext uri="{BB962C8B-B14F-4D97-AF65-F5344CB8AC3E}">
        <p14:creationId xmlns:p14="http://schemas.microsoft.com/office/powerpoint/2010/main" val="34060494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8ED5BB-5EA6-4020-A779-A18E7A5A5B77}"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676300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8ED5BB-5EA6-4020-A779-A18E7A5A5B77}"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526506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8ED5BB-5EA6-4020-A779-A18E7A5A5B77}"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526506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8ED5BB-5EA6-4020-A779-A18E7A5A5B77}"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5265069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8ED5BB-5EA6-4020-A779-A18E7A5A5B77}"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526506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8ED5BB-5EA6-4020-A779-A18E7A5A5B77}"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526506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8ED5BB-5EA6-4020-A779-A18E7A5A5B77}"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526506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8ED5BB-5EA6-4020-A779-A18E7A5A5B77}"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526506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8ED5BB-5EA6-4020-A779-A18E7A5A5B77}"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802011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8ED5BB-5EA6-4020-A779-A18E7A5A5B77}"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526506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8ED5BB-5EA6-4020-A779-A18E7A5A5B77}"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526506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8ED5BB-5EA6-4020-A779-A18E7A5A5B77}"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526506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8ED5BB-5EA6-4020-A779-A18E7A5A5B77}"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526506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CDBC70B-4F7E-4F1F-857B-C0DE90EB8284}" type="datetime1">
              <a:rPr lang="en-US" smtClean="0">
                <a:solidFill>
                  <a:prstClr val="black">
                    <a:tint val="75000"/>
                  </a:prstClr>
                </a:solidFill>
              </a:rPr>
              <a:pPr/>
              <a:t>4/6/2023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293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F21C11-F315-4168-9CE5-9631DDC67096}" type="datetime1">
              <a:rPr lang="en-US" smtClean="0">
                <a:solidFill>
                  <a:prstClr val="black">
                    <a:tint val="75000"/>
                  </a:prstClr>
                </a:solidFill>
              </a:rPr>
              <a:pPr/>
              <a:t>4/6/2023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27829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571B78-2473-4DCE-A5CA-CE267A9A6C18}" type="datetime1">
              <a:rPr lang="en-US" smtClean="0">
                <a:solidFill>
                  <a:prstClr val="black">
                    <a:tint val="75000"/>
                  </a:prstClr>
                </a:solidFill>
              </a:rPr>
              <a:pPr/>
              <a:t>4/6/2023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1673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CDBC70B-4F7E-4F1F-857B-C0DE90EB8284}" type="datetime1">
              <a:rPr lang="en-US" smtClean="0">
                <a:solidFill>
                  <a:prstClr val="black">
                    <a:tint val="75000"/>
                  </a:prstClr>
                </a:solidFill>
              </a:rPr>
              <a:pPr/>
              <a:t>4/6/2023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57623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23F47A-637C-4722-8522-47FB0D0C8E8B}" type="datetime1">
              <a:rPr lang="en-US" smtClean="0">
                <a:solidFill>
                  <a:prstClr val="black">
                    <a:tint val="75000"/>
                  </a:prstClr>
                </a:solidFill>
              </a:rPr>
              <a:pPr/>
              <a:t>4/6/2023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31035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08E2C7-BDAB-4739-B2A8-3A3998634221}" type="datetime1">
              <a:rPr lang="en-US" smtClean="0">
                <a:solidFill>
                  <a:prstClr val="black">
                    <a:tint val="75000"/>
                  </a:prstClr>
                </a:solidFill>
              </a:rPr>
              <a:pPr/>
              <a:t>4/6/2023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64592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5B03DE-3CC8-4E9D-9296-3BE61C7E07DA}" type="datetime1">
              <a:rPr lang="en-US" smtClean="0">
                <a:solidFill>
                  <a:prstClr val="black">
                    <a:tint val="75000"/>
                  </a:prstClr>
                </a:solidFill>
              </a:rPr>
              <a:pPr/>
              <a:t>4/6/2023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57894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419A88-9D2C-402A-A645-A0EBCF402763}" type="datetime1">
              <a:rPr lang="en-US" smtClean="0">
                <a:solidFill>
                  <a:prstClr val="black">
                    <a:tint val="75000"/>
                  </a:prstClr>
                </a:solidFill>
              </a:rPr>
              <a:pPr/>
              <a:t>4/6/2023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992294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477757-65E6-4889-AC50-E6D547E811E1}" type="datetime1">
              <a:rPr lang="en-US" smtClean="0">
                <a:solidFill>
                  <a:prstClr val="black">
                    <a:tint val="75000"/>
                  </a:prstClr>
                </a:solidFill>
              </a:rPr>
              <a:pPr/>
              <a:t>4/6/2023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808759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8911F-4F59-4430-AB86-B12032132693}" type="datetime1">
              <a:rPr lang="en-US" smtClean="0">
                <a:solidFill>
                  <a:prstClr val="black">
                    <a:tint val="75000"/>
                  </a:prstClr>
                </a:solidFill>
              </a:rPr>
              <a:pPr/>
              <a:t>4/6/2023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433283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142A92-EE8C-4E9C-8555-9A12CDF585B0}" type="datetime1">
              <a:rPr lang="en-US" smtClean="0">
                <a:solidFill>
                  <a:prstClr val="black">
                    <a:tint val="75000"/>
                  </a:prstClr>
                </a:solidFill>
              </a:rPr>
              <a:pPr/>
              <a:t>4/6/2023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8796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23F47A-637C-4722-8522-47FB0D0C8E8B}" type="datetime1">
              <a:rPr lang="en-US" smtClean="0">
                <a:solidFill>
                  <a:prstClr val="black">
                    <a:tint val="75000"/>
                  </a:prstClr>
                </a:solidFill>
              </a:rPr>
              <a:pPr/>
              <a:t>4/6/2023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802385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E42F9-4423-401E-8E73-7DD4E4846528}" type="datetime1">
              <a:rPr lang="en-US" smtClean="0">
                <a:solidFill>
                  <a:prstClr val="black">
                    <a:tint val="75000"/>
                  </a:prstClr>
                </a:solidFill>
              </a:rPr>
              <a:pPr/>
              <a:t>4/6/2023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867187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F21C11-F315-4168-9CE5-9631DDC67096}" type="datetime1">
              <a:rPr lang="en-US" smtClean="0">
                <a:solidFill>
                  <a:prstClr val="black">
                    <a:tint val="75000"/>
                  </a:prstClr>
                </a:solidFill>
              </a:rPr>
              <a:pPr/>
              <a:t>4/6/2023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70982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571B78-2473-4DCE-A5CA-CE267A9A6C18}" type="datetime1">
              <a:rPr lang="en-US" smtClean="0">
                <a:solidFill>
                  <a:prstClr val="black">
                    <a:tint val="75000"/>
                  </a:prstClr>
                </a:solidFill>
              </a:rPr>
              <a:pPr/>
              <a:t>4/6/2023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3980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08E2C7-BDAB-4739-B2A8-3A3998634221}" type="datetime1">
              <a:rPr lang="en-US" smtClean="0">
                <a:solidFill>
                  <a:prstClr val="black">
                    <a:tint val="75000"/>
                  </a:prstClr>
                </a:solidFill>
              </a:rPr>
              <a:pPr/>
              <a:t>4/6/2023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59890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5B03DE-3CC8-4E9D-9296-3BE61C7E07DA}" type="datetime1">
              <a:rPr lang="en-US" smtClean="0">
                <a:solidFill>
                  <a:prstClr val="black">
                    <a:tint val="75000"/>
                  </a:prstClr>
                </a:solidFill>
              </a:rPr>
              <a:pPr/>
              <a:t>4/6/2023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19903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419A88-9D2C-402A-A645-A0EBCF402763}" type="datetime1">
              <a:rPr lang="en-US" smtClean="0">
                <a:solidFill>
                  <a:prstClr val="black">
                    <a:tint val="75000"/>
                  </a:prstClr>
                </a:solidFill>
              </a:rPr>
              <a:pPr/>
              <a:t>4/6/2023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10364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477757-65E6-4889-AC50-E6D547E811E1}" type="datetime1">
              <a:rPr lang="en-US" smtClean="0">
                <a:solidFill>
                  <a:prstClr val="black">
                    <a:tint val="75000"/>
                  </a:prstClr>
                </a:solidFill>
              </a:rPr>
              <a:pPr/>
              <a:t>4/6/2023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41577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8911F-4F59-4430-AB86-B12032132693}" type="datetime1">
              <a:rPr lang="en-US" smtClean="0">
                <a:solidFill>
                  <a:prstClr val="black">
                    <a:tint val="75000"/>
                  </a:prstClr>
                </a:solidFill>
              </a:rPr>
              <a:pPr/>
              <a:t>4/6/2023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26348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142A92-EE8C-4E9C-8555-9A12CDF585B0}" type="datetime1">
              <a:rPr lang="en-US" smtClean="0">
                <a:solidFill>
                  <a:prstClr val="black">
                    <a:tint val="75000"/>
                  </a:prstClr>
                </a:solidFill>
              </a:rPr>
              <a:pPr/>
              <a:t>4/6/2023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37126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E42F9-4423-401E-8E73-7DD4E4846528}" type="datetime1">
              <a:rPr lang="en-US" smtClean="0">
                <a:solidFill>
                  <a:prstClr val="black">
                    <a:tint val="75000"/>
                  </a:prstClr>
                </a:solidFill>
              </a:rPr>
              <a:pPr/>
              <a:t>4/6/2023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EF384BD-07A6-42D2-AC98-A7F6267EBB1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34150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268CF372-F799-48FA-8888-75D07A4B1080}" type="datetime1">
              <a:rPr lang="en-US" smtClean="0">
                <a:solidFill>
                  <a:prstClr val="black">
                    <a:tint val="75000"/>
                  </a:prstClr>
                </a:solidFill>
                <a:latin typeface="Calibri"/>
                <a:cs typeface="+mn-cs"/>
              </a:rPr>
              <a:pPr fontAlgn="auto">
                <a:spcBef>
                  <a:spcPts val="0"/>
                </a:spcBef>
                <a:spcAft>
                  <a:spcPts val="0"/>
                </a:spcAft>
              </a:pPr>
              <a:t>4/6/2023</a:t>
            </a:fld>
            <a:endParaRPr lang="en-US" dirty="0">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BEF384BD-07A6-42D2-AC98-A7F6267EBB13}" type="slidenum">
              <a:rPr lang="en-US" smtClean="0">
                <a:solidFill>
                  <a:prstClr val="black">
                    <a:tint val="75000"/>
                  </a:prstClr>
                </a:solidFill>
                <a:latin typeface="Calibri"/>
                <a:cs typeface="+mn-cs"/>
              </a:rPr>
              <a:pPr fontAlgn="auto">
                <a:spcBef>
                  <a:spcPts val="0"/>
                </a:spcBef>
                <a:spcAft>
                  <a:spcPts val="0"/>
                </a:spcAft>
              </a:pPr>
              <a:t>‹#›</a:t>
            </a:fld>
            <a:endParaRPr lang="en-US" dirty="0">
              <a:solidFill>
                <a:prstClr val="black">
                  <a:tint val="75000"/>
                </a:prstClr>
              </a:solidFill>
              <a:latin typeface="Calibri"/>
              <a:cs typeface="+mn-cs"/>
            </a:endParaRPr>
          </a:p>
        </p:txBody>
      </p:sp>
    </p:spTree>
    <p:extLst>
      <p:ext uri="{BB962C8B-B14F-4D97-AF65-F5344CB8AC3E}">
        <p14:creationId xmlns:p14="http://schemas.microsoft.com/office/powerpoint/2010/main" val="3095174755"/>
      </p:ext>
    </p:extLst>
  </p:cSld>
  <p:clrMap bg1="lt1" tx1="dk1" bg2="lt2" tx2="dk2" accent1="accent1" accent2="accent2" accent3="accent3" accent4="accent4" accent5="accent5" accent6="accent6" hlink="hlink" folHlink="folHlink"/>
  <p:sldLayoutIdLst>
    <p:sldLayoutId id="2147484152" r:id="rId1"/>
    <p:sldLayoutId id="2147484153" r:id="rId2"/>
    <p:sldLayoutId id="2147484154" r:id="rId3"/>
    <p:sldLayoutId id="2147484155" r:id="rId4"/>
    <p:sldLayoutId id="2147484156" r:id="rId5"/>
    <p:sldLayoutId id="2147484157" r:id="rId6"/>
    <p:sldLayoutId id="2147484158" r:id="rId7"/>
    <p:sldLayoutId id="2147484159" r:id="rId8"/>
    <p:sldLayoutId id="2147484160" r:id="rId9"/>
    <p:sldLayoutId id="2147484161" r:id="rId10"/>
    <p:sldLayoutId id="214748416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268CF372-F799-48FA-8888-75D07A4B1080}" type="datetime1">
              <a:rPr lang="en-US" smtClean="0">
                <a:solidFill>
                  <a:prstClr val="black">
                    <a:tint val="75000"/>
                  </a:prstClr>
                </a:solidFill>
                <a:latin typeface="Calibri"/>
                <a:cs typeface="+mn-cs"/>
              </a:rPr>
              <a:pPr fontAlgn="auto">
                <a:spcBef>
                  <a:spcPts val="0"/>
                </a:spcBef>
                <a:spcAft>
                  <a:spcPts val="0"/>
                </a:spcAft>
              </a:pPr>
              <a:t>4/6/2023</a:t>
            </a:fld>
            <a:endParaRPr lang="en-US" dirty="0">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BEF384BD-07A6-42D2-AC98-A7F6267EBB13}" type="slidenum">
              <a:rPr lang="en-US" smtClean="0">
                <a:solidFill>
                  <a:prstClr val="black">
                    <a:tint val="75000"/>
                  </a:prstClr>
                </a:solidFill>
                <a:latin typeface="Calibri"/>
                <a:cs typeface="+mn-cs"/>
              </a:rPr>
              <a:pPr fontAlgn="auto">
                <a:spcBef>
                  <a:spcPts val="0"/>
                </a:spcBef>
                <a:spcAft>
                  <a:spcPts val="0"/>
                </a:spcAft>
              </a:pPr>
              <a:t>‹#›</a:t>
            </a:fld>
            <a:endParaRPr lang="en-US" dirty="0">
              <a:solidFill>
                <a:prstClr val="black">
                  <a:tint val="75000"/>
                </a:prstClr>
              </a:solidFill>
              <a:latin typeface="Calibri"/>
              <a:cs typeface="+mn-cs"/>
            </a:endParaRPr>
          </a:p>
        </p:txBody>
      </p:sp>
    </p:spTree>
    <p:extLst>
      <p:ext uri="{BB962C8B-B14F-4D97-AF65-F5344CB8AC3E}">
        <p14:creationId xmlns:p14="http://schemas.microsoft.com/office/powerpoint/2010/main" val="1724002358"/>
      </p:ext>
    </p:extLst>
  </p:cSld>
  <p:clrMap bg1="lt1" tx1="dk1" bg2="lt2" tx2="dk2" accent1="accent1" accent2="accent2" accent3="accent3" accent4="accent4" accent5="accent5" accent6="accent6" hlink="hlink" folHlink="folHlink"/>
  <p:sldLayoutIdLst>
    <p:sldLayoutId id="2147484164" r:id="rId1"/>
    <p:sldLayoutId id="2147484165" r:id="rId2"/>
    <p:sldLayoutId id="2147484166" r:id="rId3"/>
    <p:sldLayoutId id="2147484167" r:id="rId4"/>
    <p:sldLayoutId id="2147484168" r:id="rId5"/>
    <p:sldLayoutId id="2147484169" r:id="rId6"/>
    <p:sldLayoutId id="2147484170" r:id="rId7"/>
    <p:sldLayoutId id="2147484171" r:id="rId8"/>
    <p:sldLayoutId id="2147484172" r:id="rId9"/>
    <p:sldLayoutId id="2147484173" r:id="rId10"/>
    <p:sldLayoutId id="214748417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053408"/>
            <a:ext cx="9144000" cy="1804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52318" y="2743200"/>
            <a:ext cx="3167772" cy="1933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a:spLocks noGrp="1"/>
          </p:cNvSpPr>
          <p:nvPr>
            <p:ph type="ctrTitle"/>
          </p:nvPr>
        </p:nvSpPr>
        <p:spPr>
          <a:xfrm>
            <a:off x="685800" y="1295400"/>
            <a:ext cx="7772400" cy="1470025"/>
          </a:xfrm>
        </p:spPr>
        <p:txBody>
          <a:bodyPr>
            <a:normAutofit/>
          </a:bodyPr>
          <a:lstStyle/>
          <a:p>
            <a:r>
              <a:rPr lang="en-US" dirty="0">
                <a:solidFill>
                  <a:schemeClr val="bg2">
                    <a:lumMod val="50000"/>
                  </a:schemeClr>
                </a:solidFill>
                <a:latin typeface="Optima" pitchFamily="34" charset="0"/>
                <a:cs typeface="Times New Roman" panose="02020603050405020304" pitchFamily="18" charset="0"/>
              </a:rPr>
              <a:t>Caught in the Middle:</a:t>
            </a:r>
            <a:br>
              <a:rPr lang="en-US" dirty="0">
                <a:solidFill>
                  <a:schemeClr val="bg2">
                    <a:lumMod val="50000"/>
                  </a:schemeClr>
                </a:solidFill>
                <a:latin typeface="Optima" pitchFamily="34" charset="0"/>
                <a:cs typeface="Times New Roman" panose="02020603050405020304" pitchFamily="18" charset="0"/>
              </a:rPr>
            </a:br>
            <a:r>
              <a:rPr lang="en-US" dirty="0">
                <a:solidFill>
                  <a:schemeClr val="bg2">
                    <a:lumMod val="50000"/>
                  </a:schemeClr>
                </a:solidFill>
                <a:latin typeface="Optima" pitchFamily="34" charset="0"/>
                <a:cs typeface="Times New Roman" panose="02020603050405020304" pitchFamily="18" charset="0"/>
              </a:rPr>
              <a:t>Ethics and Government Practice</a:t>
            </a:r>
            <a:endParaRPr lang="en-US" sz="4200" dirty="0">
              <a:solidFill>
                <a:schemeClr val="bg2">
                  <a:lumMod val="50000"/>
                </a:schemeClr>
              </a:solidFill>
              <a:latin typeface="Optima" pitchFamily="34" charset="0"/>
              <a:cs typeface="Optima"/>
            </a:endParaRPr>
          </a:p>
        </p:txBody>
      </p:sp>
      <p:sp>
        <p:nvSpPr>
          <p:cNvPr id="2" name="Slide Number Placeholder 1"/>
          <p:cNvSpPr>
            <a:spLocks noGrp="1"/>
          </p:cNvSpPr>
          <p:nvPr>
            <p:ph type="sldNum" sz="quarter" idx="12"/>
          </p:nvPr>
        </p:nvSpPr>
        <p:spPr/>
        <p:txBody>
          <a:bodyPr/>
          <a:lstStyle/>
          <a:p>
            <a:fld id="{BEF384BD-07A6-42D2-AC98-A7F6267EBB13}" type="slidenum">
              <a:rPr lang="en-US" smtClean="0">
                <a:solidFill>
                  <a:prstClr val="black">
                    <a:tint val="75000"/>
                  </a:prstClr>
                </a:solidFill>
              </a:rPr>
              <a:pPr/>
              <a:t>1</a:t>
            </a:fld>
            <a:endParaRPr lang="en-US" dirty="0">
              <a:solidFill>
                <a:prstClr val="black">
                  <a:tint val="75000"/>
                </a:prstClr>
              </a:solidFill>
            </a:endParaRPr>
          </a:p>
        </p:txBody>
      </p:sp>
      <p:sp>
        <p:nvSpPr>
          <p:cNvPr id="8" name="TextBox 7"/>
          <p:cNvSpPr txBox="1"/>
          <p:nvPr/>
        </p:nvSpPr>
        <p:spPr>
          <a:xfrm>
            <a:off x="381000" y="3022083"/>
            <a:ext cx="5318918" cy="1477328"/>
          </a:xfrm>
          <a:prstGeom prst="rect">
            <a:avLst/>
          </a:prstGeom>
          <a:noFill/>
        </p:spPr>
        <p:txBody>
          <a:bodyPr wrap="square" rtlCol="0">
            <a:spAutoFit/>
          </a:bodyPr>
          <a:lstStyle/>
          <a:p>
            <a:pPr algn="ctr"/>
            <a:r>
              <a:rPr lang="en-US" dirty="0">
                <a:solidFill>
                  <a:schemeClr val="bg1">
                    <a:lumMod val="65000"/>
                  </a:schemeClr>
                </a:solidFill>
                <a:latin typeface="Lao UI" panose="020B0502040204020203" pitchFamily="34" charset="0"/>
                <a:cs typeface="Lao UI" panose="020B0502040204020203" pitchFamily="34" charset="0"/>
              </a:rPr>
              <a:t>Utah Municipal Attorneys Association</a:t>
            </a:r>
          </a:p>
          <a:p>
            <a:pPr algn="ctr"/>
            <a:r>
              <a:rPr lang="en-US" dirty="0">
                <a:solidFill>
                  <a:schemeClr val="bg1">
                    <a:lumMod val="65000"/>
                  </a:schemeClr>
                </a:solidFill>
                <a:latin typeface="Lao UI" panose="020B0502040204020203" pitchFamily="34" charset="0"/>
                <a:cs typeface="Lao UI" panose="020B0502040204020203" pitchFamily="34" charset="0"/>
              </a:rPr>
              <a:t>2023 Spring Conference</a:t>
            </a:r>
          </a:p>
          <a:p>
            <a:pPr algn="ctr"/>
            <a:endParaRPr lang="en-US" dirty="0">
              <a:solidFill>
                <a:schemeClr val="bg1">
                  <a:lumMod val="65000"/>
                </a:schemeClr>
              </a:solidFill>
              <a:latin typeface="Lao UI" panose="020B0502040204020203" pitchFamily="34" charset="0"/>
              <a:cs typeface="Lao UI" panose="020B0502040204020203" pitchFamily="34" charset="0"/>
            </a:endParaRPr>
          </a:p>
          <a:p>
            <a:pPr algn="ctr"/>
            <a:r>
              <a:rPr lang="en-US" dirty="0">
                <a:solidFill>
                  <a:schemeClr val="bg1">
                    <a:lumMod val="65000"/>
                  </a:schemeClr>
                </a:solidFill>
                <a:latin typeface="Lao UI" panose="020B0502040204020203" pitchFamily="34" charset="0"/>
                <a:cs typeface="Lao UI" panose="020B0502040204020203" pitchFamily="34" charset="0"/>
              </a:rPr>
              <a:t>Wynetta Massey, City Attorney/Chief Legal Officer</a:t>
            </a:r>
          </a:p>
          <a:p>
            <a:pPr algn="ctr"/>
            <a:r>
              <a:rPr lang="en-US" dirty="0">
                <a:solidFill>
                  <a:schemeClr val="bg1">
                    <a:lumMod val="65000"/>
                  </a:schemeClr>
                </a:solidFill>
                <a:latin typeface="Lao UI" panose="020B0502040204020203" pitchFamily="34" charset="0"/>
                <a:cs typeface="Lao UI" panose="020B0502040204020203" pitchFamily="34" charset="0"/>
              </a:rPr>
              <a:t>Colorado Springs, CO</a:t>
            </a:r>
          </a:p>
        </p:txBody>
      </p:sp>
    </p:spTree>
    <p:extLst>
      <p:ext uri="{BB962C8B-B14F-4D97-AF65-F5344CB8AC3E}">
        <p14:creationId xmlns:p14="http://schemas.microsoft.com/office/powerpoint/2010/main" val="847930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142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304800" y="228600"/>
            <a:ext cx="6934200" cy="1066800"/>
          </a:xfrm>
        </p:spPr>
        <p:txBody>
          <a:bodyPr>
            <a:normAutofit/>
          </a:bodyPr>
          <a:lstStyle/>
          <a:p>
            <a:r>
              <a:rPr lang="en-US" dirty="0">
                <a:solidFill>
                  <a:srgbClr val="0967B0"/>
                </a:solidFill>
                <a:latin typeface="Optima"/>
                <a:cs typeface="Optima"/>
              </a:rPr>
              <a:t>Ethics Guideline Elements</a:t>
            </a:r>
          </a:p>
        </p:txBody>
      </p:sp>
      <p:sp>
        <p:nvSpPr>
          <p:cNvPr id="4" name="Content Placeholder 2"/>
          <p:cNvSpPr>
            <a:spLocks noGrp="1"/>
          </p:cNvSpPr>
          <p:nvPr>
            <p:ph idx="1"/>
          </p:nvPr>
        </p:nvSpPr>
        <p:spPr>
          <a:xfrm>
            <a:off x="609600" y="1981200"/>
            <a:ext cx="8001000" cy="4343400"/>
          </a:xfrm>
        </p:spPr>
        <p:txBody>
          <a:bodyPr>
            <a:normAutofit fontScale="92500" lnSpcReduction="20000"/>
          </a:bodyPr>
          <a:lstStyle/>
          <a:p>
            <a:r>
              <a:rPr lang="en-US" dirty="0">
                <a:latin typeface="Lao UI" panose="020B0502040204020203" pitchFamily="34" charset="0"/>
                <a:cs typeface="Lao UI" panose="020B0502040204020203" pitchFamily="34" charset="0"/>
              </a:rPr>
              <a:t>Set out Charter/Code authority</a:t>
            </a: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Establish the attorney-client relationship</a:t>
            </a: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Specify duties/roles/functions</a:t>
            </a: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Make clear distinction between ethical responsibilities when serving in advisor and advocate roles</a:t>
            </a:r>
          </a:p>
          <a:p>
            <a:pPr marL="457200" lvl="1" indent="0">
              <a:buNone/>
            </a:pPr>
            <a:endParaRPr lang="en-US" sz="2200" dirty="0">
              <a:latin typeface="Lao UI" panose="020B0502040204020203" pitchFamily="34" charset="0"/>
              <a:cs typeface="Lao UI" panose="020B0502040204020203" pitchFamily="34" charset="0"/>
            </a:endParaRPr>
          </a:p>
          <a:p>
            <a:r>
              <a:rPr lang="en-US" dirty="0">
                <a:latin typeface="Lao UI" panose="020B0502040204020203" pitchFamily="34" charset="0"/>
                <a:cs typeface="Lao UI" panose="020B0502040204020203" pitchFamily="34" charset="0"/>
              </a:rPr>
              <a:t>Address client identification issues (Rules 1.13, 1.6)</a:t>
            </a: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Attorney for the governmental entity</a:t>
            </a: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Advise constituent client representatives</a:t>
            </a:r>
          </a:p>
          <a:p>
            <a:pPr marL="0" indent="0">
              <a:buNone/>
            </a:pPr>
            <a:endParaRPr lang="en-US" dirty="0"/>
          </a:p>
        </p:txBody>
      </p:sp>
      <p:sp>
        <p:nvSpPr>
          <p:cNvPr id="2" name="Slide Number Placeholder 1"/>
          <p:cNvSpPr>
            <a:spLocks noGrp="1"/>
          </p:cNvSpPr>
          <p:nvPr>
            <p:ph type="sldNum" sz="quarter" idx="12"/>
          </p:nvPr>
        </p:nvSpPr>
        <p:spPr/>
        <p:txBody>
          <a:bodyPr/>
          <a:lstStyle/>
          <a:p>
            <a:fld id="{BEF384BD-07A6-42D2-AC98-A7F6267EBB13}"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2946346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6" y="0"/>
            <a:ext cx="9143999" cy="14605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304800" y="228600"/>
            <a:ext cx="6934200" cy="1066800"/>
          </a:xfrm>
        </p:spPr>
        <p:txBody>
          <a:bodyPr>
            <a:normAutofit/>
          </a:bodyPr>
          <a:lstStyle/>
          <a:p>
            <a:r>
              <a:rPr lang="en-US" dirty="0">
                <a:solidFill>
                  <a:srgbClr val="0967B0"/>
                </a:solidFill>
                <a:latin typeface="Optima"/>
                <a:cs typeface="Optima"/>
              </a:rPr>
              <a:t>Ethics Guideline Elements</a:t>
            </a:r>
          </a:p>
        </p:txBody>
      </p:sp>
      <p:sp>
        <p:nvSpPr>
          <p:cNvPr id="4" name="Content Placeholder 2"/>
          <p:cNvSpPr>
            <a:spLocks noGrp="1"/>
          </p:cNvSpPr>
          <p:nvPr>
            <p:ph idx="1"/>
          </p:nvPr>
        </p:nvSpPr>
        <p:spPr>
          <a:xfrm>
            <a:off x="609600" y="1981200"/>
            <a:ext cx="8001000" cy="4343400"/>
          </a:xfrm>
        </p:spPr>
        <p:txBody>
          <a:bodyPr>
            <a:normAutofit fontScale="92500" lnSpcReduction="20000"/>
          </a:bodyPr>
          <a:lstStyle/>
          <a:p>
            <a:r>
              <a:rPr lang="en-US" dirty="0">
                <a:latin typeface="Lao UI" panose="020B0502040204020203" pitchFamily="34" charset="0"/>
                <a:cs typeface="Lao UI" panose="020B0502040204020203" pitchFamily="34" charset="0"/>
              </a:rPr>
              <a:t>Explain conflicts and how to resolve (Rules 1.7, 1.11)</a:t>
            </a: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Conflicts between constituent client representatives</a:t>
            </a: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Ethical conflicts for attorneys</a:t>
            </a:r>
          </a:p>
          <a:p>
            <a:pPr lvl="1"/>
            <a:endParaRPr lang="en-US" dirty="0">
              <a:latin typeface="Lao UI" panose="020B0502040204020203" pitchFamily="34" charset="0"/>
              <a:cs typeface="Lao UI" panose="020B0502040204020203" pitchFamily="34" charset="0"/>
            </a:endParaRPr>
          </a:p>
          <a:p>
            <a:r>
              <a:rPr lang="en-US" dirty="0">
                <a:latin typeface="Lao UI" panose="020B0502040204020203" pitchFamily="34" charset="0"/>
                <a:cs typeface="Lao UI" panose="020B0502040204020203" pitchFamily="34" charset="0"/>
              </a:rPr>
              <a:t>Discuss confidentiality  (Rules 1.6, 1.13)</a:t>
            </a: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Attorney-Client Privilege</a:t>
            </a: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Waiving the privilege</a:t>
            </a: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Sharing information/communications</a:t>
            </a:r>
          </a:p>
          <a:p>
            <a:endParaRPr lang="en-US" dirty="0"/>
          </a:p>
        </p:txBody>
      </p:sp>
      <p:sp>
        <p:nvSpPr>
          <p:cNvPr id="2" name="Slide Number Placeholder 1"/>
          <p:cNvSpPr>
            <a:spLocks noGrp="1"/>
          </p:cNvSpPr>
          <p:nvPr>
            <p:ph type="sldNum" sz="quarter" idx="12"/>
          </p:nvPr>
        </p:nvSpPr>
        <p:spPr/>
        <p:txBody>
          <a:bodyPr/>
          <a:lstStyle/>
          <a:p>
            <a:fld id="{BEF384BD-07A6-42D2-AC98-A7F6267EBB13}"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251015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6" y="0"/>
            <a:ext cx="9143999" cy="14605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304800" y="228600"/>
            <a:ext cx="6934200" cy="1066800"/>
          </a:xfrm>
        </p:spPr>
        <p:txBody>
          <a:bodyPr>
            <a:normAutofit/>
          </a:bodyPr>
          <a:lstStyle/>
          <a:p>
            <a:r>
              <a:rPr lang="en-US" dirty="0">
                <a:solidFill>
                  <a:srgbClr val="0967B0"/>
                </a:solidFill>
                <a:latin typeface="Optima"/>
                <a:cs typeface="Optima"/>
              </a:rPr>
              <a:t>Ethics Guideline Elements</a:t>
            </a:r>
          </a:p>
        </p:txBody>
      </p:sp>
      <p:sp>
        <p:nvSpPr>
          <p:cNvPr id="4" name="Content Placeholder 2"/>
          <p:cNvSpPr>
            <a:spLocks noGrp="1"/>
          </p:cNvSpPr>
          <p:nvPr>
            <p:ph idx="1"/>
          </p:nvPr>
        </p:nvSpPr>
        <p:spPr>
          <a:xfrm>
            <a:off x="609600" y="1981200"/>
            <a:ext cx="8001000" cy="4343400"/>
          </a:xfrm>
        </p:spPr>
        <p:txBody>
          <a:bodyPr>
            <a:normAutofit/>
          </a:bodyPr>
          <a:lstStyle/>
          <a:p>
            <a:r>
              <a:rPr lang="en-US" dirty="0">
                <a:latin typeface="Lao UI" panose="020B0502040204020203" pitchFamily="34" charset="0"/>
                <a:cs typeface="Lao UI" panose="020B0502040204020203" pitchFamily="34" charset="0"/>
              </a:rPr>
              <a:t>Other CAO Responsibilities</a:t>
            </a: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Attorney Assignments</a:t>
            </a: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Supervising Attorney Responsibilities (Rules 5.1, 5.3) </a:t>
            </a: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Criminal Prosecutor Responsibilities (Rules 3.8, 4.1, 4.2)</a:t>
            </a: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Settlement Authority</a:t>
            </a: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Administrative Reports</a:t>
            </a:r>
          </a:p>
          <a:p>
            <a:endParaRPr lang="en-US" dirty="0"/>
          </a:p>
        </p:txBody>
      </p:sp>
      <p:sp>
        <p:nvSpPr>
          <p:cNvPr id="2" name="Slide Number Placeholder 1"/>
          <p:cNvSpPr>
            <a:spLocks noGrp="1"/>
          </p:cNvSpPr>
          <p:nvPr>
            <p:ph type="sldNum" sz="quarter" idx="12"/>
          </p:nvPr>
        </p:nvSpPr>
        <p:spPr/>
        <p:txBody>
          <a:bodyPr/>
          <a:lstStyle/>
          <a:p>
            <a:fld id="{BEF384BD-07A6-42D2-AC98-A7F6267EBB13}"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3708658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6" y="0"/>
            <a:ext cx="9143999" cy="1475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304800" y="228600"/>
            <a:ext cx="6934200" cy="1066800"/>
          </a:xfrm>
        </p:spPr>
        <p:txBody>
          <a:bodyPr>
            <a:normAutofit/>
          </a:bodyPr>
          <a:lstStyle/>
          <a:p>
            <a:r>
              <a:rPr lang="en-US" dirty="0">
                <a:solidFill>
                  <a:srgbClr val="0967B0"/>
                </a:solidFill>
                <a:latin typeface="Optima"/>
                <a:cs typeface="Optima"/>
              </a:rPr>
              <a:t>And Remember . . .</a:t>
            </a:r>
          </a:p>
        </p:txBody>
      </p:sp>
      <p:sp>
        <p:nvSpPr>
          <p:cNvPr id="4" name="Content Placeholder 2"/>
          <p:cNvSpPr>
            <a:spLocks noGrp="1"/>
          </p:cNvSpPr>
          <p:nvPr>
            <p:ph idx="1"/>
          </p:nvPr>
        </p:nvSpPr>
        <p:spPr>
          <a:xfrm>
            <a:off x="609600" y="1981200"/>
            <a:ext cx="8001000" cy="4343400"/>
          </a:xfrm>
        </p:spPr>
        <p:txBody>
          <a:bodyPr>
            <a:normAutofit/>
          </a:bodyPr>
          <a:lstStyle/>
          <a:p>
            <a:r>
              <a:rPr lang="en-US" dirty="0">
                <a:latin typeface="Lao UI" panose="020B0502040204020203" pitchFamily="34" charset="0"/>
                <a:cs typeface="Lao UI" panose="020B0502040204020203" pitchFamily="34" charset="0"/>
              </a:rPr>
              <a:t>It feels like it’s about you, but it’s (mostly) not about you.</a:t>
            </a:r>
          </a:p>
          <a:p>
            <a:endParaRPr lang="en-US" dirty="0">
              <a:latin typeface="Lao UI" panose="020B0502040204020203" pitchFamily="34" charset="0"/>
              <a:cs typeface="Lao UI" panose="020B0502040204020203" pitchFamily="34" charset="0"/>
            </a:endParaRPr>
          </a:p>
          <a:p>
            <a:r>
              <a:rPr lang="en-US" dirty="0">
                <a:latin typeface="Lao UI" panose="020B0502040204020203" pitchFamily="34" charset="0"/>
                <a:cs typeface="Lao UI" panose="020B0502040204020203" pitchFamily="34" charset="0"/>
              </a:rPr>
              <a:t>You took an oath to uphold the law and advance the profession. </a:t>
            </a:r>
          </a:p>
          <a:p>
            <a:endParaRPr lang="en-US" dirty="0">
              <a:latin typeface="Lao UI" panose="020B0502040204020203" pitchFamily="34" charset="0"/>
              <a:cs typeface="Lao UI" panose="020B0502040204020203" pitchFamily="34" charset="0"/>
            </a:endParaRPr>
          </a:p>
          <a:p>
            <a:r>
              <a:rPr lang="en-US" dirty="0">
                <a:latin typeface="Lao UI" panose="020B0502040204020203" pitchFamily="34" charset="0"/>
                <a:cs typeface="Lao UI" panose="020B0502040204020203" pitchFamily="34" charset="0"/>
              </a:rPr>
              <a:t>Cling to your colleagues.  </a:t>
            </a:r>
          </a:p>
          <a:p>
            <a:pPr marL="0" indent="0">
              <a:buNone/>
            </a:pPr>
            <a:endParaRPr lang="en-US" dirty="0"/>
          </a:p>
        </p:txBody>
      </p:sp>
      <p:sp>
        <p:nvSpPr>
          <p:cNvPr id="2" name="Slide Number Placeholder 1"/>
          <p:cNvSpPr>
            <a:spLocks noGrp="1"/>
          </p:cNvSpPr>
          <p:nvPr>
            <p:ph type="sldNum" sz="quarter" idx="12"/>
          </p:nvPr>
        </p:nvSpPr>
        <p:spPr/>
        <p:txBody>
          <a:bodyPr/>
          <a:lstStyle/>
          <a:p>
            <a:fld id="{BEF384BD-07A6-42D2-AC98-A7F6267EBB13}" type="slidenum">
              <a:rPr lang="en-US" smtClean="0">
                <a:solidFill>
                  <a:prstClr val="black">
                    <a:tint val="75000"/>
                  </a:prstClr>
                </a:solidFill>
              </a:rPr>
              <a:pPr/>
              <a:t>13</a:t>
            </a:fld>
            <a:endParaRPr lang="en-US" dirty="0">
              <a:solidFill>
                <a:prstClr val="black">
                  <a:tint val="75000"/>
                </a:prstClr>
              </a:solidFill>
            </a:endParaRPr>
          </a:p>
        </p:txBody>
      </p:sp>
    </p:spTree>
    <p:extLst>
      <p:ext uri="{BB962C8B-B14F-4D97-AF65-F5344CB8AC3E}">
        <p14:creationId xmlns:p14="http://schemas.microsoft.com/office/powerpoint/2010/main" val="3667948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6" y="0"/>
            <a:ext cx="9143999" cy="14605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304800" y="228600"/>
            <a:ext cx="6934200" cy="1066800"/>
          </a:xfrm>
        </p:spPr>
        <p:txBody>
          <a:bodyPr/>
          <a:lstStyle/>
          <a:p>
            <a:r>
              <a:rPr lang="en-US" dirty="0">
                <a:solidFill>
                  <a:srgbClr val="0967B0"/>
                </a:solidFill>
                <a:latin typeface="Optima"/>
                <a:cs typeface="Optima"/>
              </a:rPr>
              <a:t>The Setting</a:t>
            </a:r>
          </a:p>
        </p:txBody>
      </p:sp>
      <p:sp>
        <p:nvSpPr>
          <p:cNvPr id="4" name="Content Placeholder 2"/>
          <p:cNvSpPr>
            <a:spLocks noGrp="1"/>
          </p:cNvSpPr>
          <p:nvPr>
            <p:ph idx="1"/>
          </p:nvPr>
        </p:nvSpPr>
        <p:spPr>
          <a:xfrm>
            <a:off x="609600" y="1981200"/>
            <a:ext cx="6096000" cy="4038600"/>
          </a:xfrm>
        </p:spPr>
        <p:txBody>
          <a:bodyPr>
            <a:normAutofit fontScale="92500" lnSpcReduction="10000"/>
          </a:bodyPr>
          <a:lstStyle/>
          <a:p>
            <a:r>
              <a:rPr lang="en-US" sz="3300" dirty="0">
                <a:latin typeface="Lao UI" panose="020B0502040204020203" pitchFamily="34" charset="0"/>
                <a:cs typeface="Lao UI" panose="020B0502040204020203" pitchFamily="34" charset="0"/>
              </a:rPr>
              <a:t>New F.O.G.</a:t>
            </a:r>
          </a:p>
          <a:p>
            <a:pPr lvl="1"/>
            <a:r>
              <a:rPr lang="en-US" sz="2900" dirty="0">
                <a:latin typeface="Lao UI" panose="020B0502040204020203" pitchFamily="34" charset="0"/>
                <a:cs typeface="Lao UI" panose="020B0502040204020203" pitchFamily="34" charset="0"/>
              </a:rPr>
              <a:t>9 Councilmembers</a:t>
            </a:r>
          </a:p>
          <a:p>
            <a:pPr lvl="2"/>
            <a:r>
              <a:rPr lang="en-US" sz="2700" dirty="0">
                <a:latin typeface="Lao UI" panose="020B0502040204020203" pitchFamily="34" charset="0"/>
                <a:cs typeface="Lao UI" panose="020B0502040204020203" pitchFamily="34" charset="0"/>
              </a:rPr>
              <a:t>3 at-Large Members, 6 District Councilmembers</a:t>
            </a:r>
          </a:p>
          <a:p>
            <a:pPr lvl="1"/>
            <a:r>
              <a:rPr lang="en-US" sz="2900" dirty="0">
                <a:latin typeface="Lao UI" panose="020B0502040204020203" pitchFamily="34" charset="0"/>
                <a:cs typeface="Lao UI" panose="020B0502040204020203" pitchFamily="34" charset="0"/>
              </a:rPr>
              <a:t>Mayor</a:t>
            </a:r>
          </a:p>
          <a:p>
            <a:pPr lvl="2"/>
            <a:r>
              <a:rPr lang="en-US" sz="2700" dirty="0">
                <a:latin typeface="Lao UI" panose="020B0502040204020203" pitchFamily="34" charset="0"/>
                <a:cs typeface="Lao UI" panose="020B0502040204020203" pitchFamily="34" charset="0"/>
              </a:rPr>
              <a:t>First “Strong” Mayor under new FOG</a:t>
            </a:r>
          </a:p>
          <a:p>
            <a:pPr lvl="1"/>
            <a:r>
              <a:rPr lang="en-US" sz="2900" dirty="0">
                <a:latin typeface="Lao UI" panose="020B0502040204020203" pitchFamily="34" charset="0"/>
                <a:cs typeface="Lao UI" panose="020B0502040204020203" pitchFamily="34" charset="0"/>
              </a:rPr>
              <a:t>City Attorney’s Office</a:t>
            </a:r>
          </a:p>
          <a:p>
            <a:pPr lvl="2"/>
            <a:r>
              <a:rPr lang="en-US" sz="2700" dirty="0">
                <a:latin typeface="Lao UI" panose="020B0502040204020203" pitchFamily="34" charset="0"/>
                <a:cs typeface="Lao UI" panose="020B0502040204020203" pitchFamily="34" charset="0"/>
              </a:rPr>
              <a:t>Leadership shuffle</a:t>
            </a:r>
          </a:p>
        </p:txBody>
      </p:sp>
      <p:sp>
        <p:nvSpPr>
          <p:cNvPr id="2" name="Slide Number Placeholder 1"/>
          <p:cNvSpPr>
            <a:spLocks noGrp="1"/>
          </p:cNvSpPr>
          <p:nvPr>
            <p:ph type="sldNum" sz="quarter" idx="12"/>
          </p:nvPr>
        </p:nvSpPr>
        <p:spPr/>
        <p:txBody>
          <a:bodyPr/>
          <a:lstStyle/>
          <a:p>
            <a:fld id="{BEF384BD-07A6-42D2-AC98-A7F6267EBB13}"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688317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6" y="0"/>
            <a:ext cx="9143999" cy="14605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304800" y="228600"/>
            <a:ext cx="6934200" cy="1066800"/>
          </a:xfrm>
        </p:spPr>
        <p:txBody>
          <a:bodyPr/>
          <a:lstStyle/>
          <a:p>
            <a:r>
              <a:rPr lang="en-US" dirty="0">
                <a:solidFill>
                  <a:srgbClr val="0967B0"/>
                </a:solidFill>
                <a:latin typeface="Optima"/>
                <a:cs typeface="Optima"/>
              </a:rPr>
              <a:t>Ground Rules</a:t>
            </a:r>
          </a:p>
        </p:txBody>
      </p:sp>
      <p:sp>
        <p:nvSpPr>
          <p:cNvPr id="4" name="Content Placeholder 2"/>
          <p:cNvSpPr>
            <a:spLocks noGrp="1"/>
          </p:cNvSpPr>
          <p:nvPr>
            <p:ph idx="1"/>
          </p:nvPr>
        </p:nvSpPr>
        <p:spPr>
          <a:xfrm>
            <a:off x="609600" y="1981200"/>
            <a:ext cx="7924800" cy="4267200"/>
          </a:xfrm>
        </p:spPr>
        <p:txBody>
          <a:bodyPr>
            <a:normAutofit fontScale="62500" lnSpcReduction="20000"/>
          </a:bodyPr>
          <a:lstStyle/>
          <a:p>
            <a:r>
              <a:rPr lang="en-US" sz="3400" dirty="0">
                <a:latin typeface="Lao UI" panose="020B0502040204020203" pitchFamily="34" charset="0"/>
                <a:cs typeface="Lao UI" panose="020B0502040204020203" pitchFamily="34" charset="0"/>
              </a:rPr>
              <a:t>Charter § 4-40(f)(2):  </a:t>
            </a:r>
          </a:p>
          <a:p>
            <a:pPr lvl="1">
              <a:buFont typeface="Arial" panose="020B0604020202020204" pitchFamily="34" charset="0"/>
              <a:buChar char="•"/>
            </a:pPr>
            <a:r>
              <a:rPr lang="en-US" sz="3000" dirty="0">
                <a:latin typeface="Lao UI" panose="020B0502040204020203" pitchFamily="34" charset="0"/>
                <a:cs typeface="Lao UI" panose="020B0502040204020203" pitchFamily="34" charset="0"/>
              </a:rPr>
              <a:t>City Attorney is appointed by the Mayor and confirmed by a majority of Council.</a:t>
            </a:r>
            <a:endParaRPr lang="en-US" dirty="0">
              <a:latin typeface="Lao UI" panose="020B0502040204020203" pitchFamily="34" charset="0"/>
              <a:cs typeface="Lao UI" panose="020B0502040204020203" pitchFamily="34" charset="0"/>
            </a:endParaRPr>
          </a:p>
          <a:p>
            <a:r>
              <a:rPr lang="en-US" sz="3400" dirty="0">
                <a:latin typeface="Lao UI" panose="020B0502040204020203" pitchFamily="34" charset="0"/>
                <a:cs typeface="Lao UI" panose="020B0502040204020203" pitchFamily="34" charset="0"/>
              </a:rPr>
              <a:t>Charter § 13-80:  </a:t>
            </a:r>
          </a:p>
          <a:p>
            <a:pPr lvl="1">
              <a:buFont typeface="Arial" panose="020B0604020202020204" pitchFamily="34" charset="0"/>
              <a:buChar char="•"/>
            </a:pPr>
            <a:r>
              <a:rPr lang="en-US" sz="3000" dirty="0">
                <a:latin typeface="Lao UI" panose="020B0502040204020203" pitchFamily="34" charset="0"/>
                <a:cs typeface="Lao UI" panose="020B0502040204020203" pitchFamily="34" charset="0"/>
              </a:rPr>
              <a:t>Attorney-client relationship created.</a:t>
            </a:r>
          </a:p>
          <a:p>
            <a:pPr lvl="1">
              <a:buFont typeface="Arial" panose="020B0604020202020204" pitchFamily="34" charset="0"/>
              <a:buChar char="•"/>
            </a:pPr>
            <a:r>
              <a:rPr lang="en-US" sz="3000" dirty="0">
                <a:latin typeface="Lao UI" panose="020B0502040204020203" pitchFamily="34" charset="0"/>
                <a:cs typeface="Lao UI" panose="020B0502040204020203" pitchFamily="34" charset="0"/>
              </a:rPr>
              <a:t>CA conducts all cases where the City shall be party plaintiff or defendant, or a party in interest.  </a:t>
            </a:r>
          </a:p>
          <a:p>
            <a:pPr lvl="1">
              <a:buFont typeface="Arial" panose="020B0604020202020204" pitchFamily="34" charset="0"/>
              <a:buChar char="•"/>
            </a:pPr>
            <a:r>
              <a:rPr lang="en-US" sz="3000" dirty="0">
                <a:latin typeface="Lao UI" panose="020B0502040204020203" pitchFamily="34" charset="0"/>
                <a:cs typeface="Lao UI" panose="020B0502040204020203" pitchFamily="34" charset="0"/>
              </a:rPr>
              <a:t>CA is the legal advisor of the Mayor, Council, Commissions, and Heads of Departments in relation to their duties.</a:t>
            </a:r>
          </a:p>
          <a:p>
            <a:pPr lvl="1">
              <a:buFont typeface="Arial" panose="020B0604020202020204" pitchFamily="34" charset="0"/>
              <a:buChar char="•"/>
            </a:pPr>
            <a:r>
              <a:rPr lang="en-US" sz="3000" dirty="0">
                <a:latin typeface="Lao UI" panose="020B0502040204020203" pitchFamily="34" charset="0"/>
                <a:cs typeface="Lao UI" panose="020B0502040204020203" pitchFamily="34" charset="0"/>
              </a:rPr>
              <a:t>CA performs other duties required by ordinance.  </a:t>
            </a:r>
          </a:p>
          <a:p>
            <a:pPr lvl="1">
              <a:buFont typeface="Arial" panose="020B0604020202020204" pitchFamily="34" charset="0"/>
              <a:buChar char="•"/>
            </a:pPr>
            <a:r>
              <a:rPr lang="en-US" sz="3000" dirty="0">
                <a:latin typeface="Lao UI" panose="020B0502040204020203" pitchFamily="34" charset="0"/>
                <a:cs typeface="Lao UI" panose="020B0502040204020203" pitchFamily="34" charset="0"/>
              </a:rPr>
              <a:t>CA receives a salary set by Council by ordinance.</a:t>
            </a:r>
          </a:p>
          <a:p>
            <a:r>
              <a:rPr lang="en-US" sz="3400" dirty="0">
                <a:latin typeface="Lao UI" panose="020B0502040204020203" pitchFamily="34" charset="0"/>
                <a:cs typeface="Lao UI" panose="020B0502040204020203" pitchFamily="34" charset="0"/>
              </a:rPr>
              <a:t>Charter § 13-90:</a:t>
            </a:r>
          </a:p>
          <a:p>
            <a:pPr lvl="1">
              <a:buFont typeface="Arial" panose="020B0604020202020204" pitchFamily="34" charset="0"/>
              <a:buChar char="•"/>
            </a:pPr>
            <a:r>
              <a:rPr lang="en-US" sz="3000" dirty="0">
                <a:latin typeface="Lao UI" panose="020B0502040204020203" pitchFamily="34" charset="0"/>
                <a:cs typeface="Lao UI" panose="020B0502040204020203" pitchFamily="34" charset="0"/>
              </a:rPr>
              <a:t>Council may employ other counsel “to take charge of litigation or to assist” the CA.</a:t>
            </a:r>
          </a:p>
        </p:txBody>
      </p:sp>
      <p:sp>
        <p:nvSpPr>
          <p:cNvPr id="2" name="Slide Number Placeholder 1"/>
          <p:cNvSpPr>
            <a:spLocks noGrp="1"/>
          </p:cNvSpPr>
          <p:nvPr>
            <p:ph type="sldNum" sz="quarter" idx="12"/>
          </p:nvPr>
        </p:nvSpPr>
        <p:spPr/>
        <p:txBody>
          <a:bodyPr/>
          <a:lstStyle/>
          <a:p>
            <a:fld id="{BEF384BD-07A6-42D2-AC98-A7F6267EBB13}"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661252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6" y="0"/>
            <a:ext cx="9143999" cy="14605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304800" y="228600"/>
            <a:ext cx="6934200" cy="1066800"/>
          </a:xfrm>
        </p:spPr>
        <p:txBody>
          <a:bodyPr/>
          <a:lstStyle/>
          <a:p>
            <a:r>
              <a:rPr lang="en-US" dirty="0">
                <a:solidFill>
                  <a:srgbClr val="0967B0"/>
                </a:solidFill>
                <a:latin typeface="Optima"/>
                <a:cs typeface="Optima"/>
              </a:rPr>
              <a:t>Conflict/Tension</a:t>
            </a:r>
          </a:p>
        </p:txBody>
      </p:sp>
      <p:sp>
        <p:nvSpPr>
          <p:cNvPr id="4" name="Content Placeholder 2"/>
          <p:cNvSpPr>
            <a:spLocks noGrp="1"/>
          </p:cNvSpPr>
          <p:nvPr>
            <p:ph idx="1"/>
          </p:nvPr>
        </p:nvSpPr>
        <p:spPr>
          <a:xfrm>
            <a:off x="685800" y="1981200"/>
            <a:ext cx="7696200" cy="4191000"/>
          </a:xfrm>
        </p:spPr>
        <p:txBody>
          <a:bodyPr>
            <a:normAutofit fontScale="62500" lnSpcReduction="20000"/>
          </a:bodyPr>
          <a:lstStyle/>
          <a:p>
            <a:r>
              <a:rPr lang="en-US" sz="3800" dirty="0">
                <a:latin typeface="Lao UI" panose="020B0502040204020203" pitchFamily="34" charset="0"/>
                <a:cs typeface="Lao UI" panose="020B0502040204020203" pitchFamily="34" charset="0"/>
              </a:rPr>
              <a:t>“Munici-fest” Destiny</a:t>
            </a:r>
          </a:p>
          <a:p>
            <a:pPr lvl="1">
              <a:buFont typeface="Arial" panose="020B0604020202020204" pitchFamily="34" charset="0"/>
              <a:buChar char="•"/>
            </a:pPr>
            <a:r>
              <a:rPr lang="en-US" sz="3500" dirty="0">
                <a:latin typeface="Lao UI" panose="020B0502040204020203" pitchFamily="34" charset="0"/>
                <a:cs typeface="Lao UI" panose="020B0502040204020203" pitchFamily="34" charset="0"/>
              </a:rPr>
              <a:t>“If it wasn’t broken, they wouldn’t have elected me to fix it.”</a:t>
            </a:r>
          </a:p>
          <a:p>
            <a:pPr lvl="1">
              <a:buFont typeface="Arial" panose="020B0604020202020204" pitchFamily="34" charset="0"/>
              <a:buChar char="•"/>
            </a:pPr>
            <a:r>
              <a:rPr lang="en-US" sz="3500" dirty="0">
                <a:latin typeface="Lao UI" panose="020B0502040204020203" pitchFamily="34" charset="0"/>
                <a:cs typeface="Lao UI" panose="020B0502040204020203" pitchFamily="34" charset="0"/>
              </a:rPr>
              <a:t>Out with the old, in with the new.</a:t>
            </a:r>
          </a:p>
          <a:p>
            <a:pPr lvl="1"/>
            <a:endParaRPr lang="en-US" sz="1900" dirty="0">
              <a:latin typeface="Lao UI" panose="020B0502040204020203" pitchFamily="34" charset="0"/>
              <a:cs typeface="Lao UI" panose="020B0502040204020203" pitchFamily="34" charset="0"/>
            </a:endParaRPr>
          </a:p>
          <a:p>
            <a:r>
              <a:rPr lang="en-US" sz="3800" dirty="0">
                <a:latin typeface="Lao UI" panose="020B0502040204020203" pitchFamily="34" charset="0"/>
                <a:cs typeface="Lao UI" panose="020B0502040204020203" pitchFamily="34" charset="0"/>
              </a:rPr>
              <a:t>What’s good for the private sector . . .</a:t>
            </a:r>
          </a:p>
          <a:p>
            <a:pPr lvl="1">
              <a:buFont typeface="Arial" panose="020B0604020202020204" pitchFamily="34" charset="0"/>
              <a:buChar char="•"/>
            </a:pPr>
            <a:r>
              <a:rPr lang="en-US" sz="3500" dirty="0">
                <a:latin typeface="Lao UI" panose="020B0502040204020203" pitchFamily="34" charset="0"/>
                <a:cs typeface="Lao UI" panose="020B0502040204020203" pitchFamily="34" charset="0"/>
              </a:rPr>
              <a:t>Government should be run like business.</a:t>
            </a:r>
          </a:p>
          <a:p>
            <a:pPr lvl="1">
              <a:buFont typeface="Arial" panose="020B0604020202020204" pitchFamily="34" charset="0"/>
              <a:buChar char="•"/>
            </a:pPr>
            <a:r>
              <a:rPr lang="en-US" sz="3500" dirty="0">
                <a:latin typeface="Lao UI" panose="020B0502040204020203" pitchFamily="34" charset="0"/>
                <a:cs typeface="Lao UI" panose="020B0502040204020203" pitchFamily="34" charset="0"/>
              </a:rPr>
              <a:t>“What do you mean we can’t . . . ?”</a:t>
            </a:r>
          </a:p>
          <a:p>
            <a:endParaRPr lang="en-US" sz="1900" dirty="0">
              <a:latin typeface="Lao UI" panose="020B0502040204020203" pitchFamily="34" charset="0"/>
              <a:cs typeface="Lao UI" panose="020B0502040204020203" pitchFamily="34" charset="0"/>
            </a:endParaRPr>
          </a:p>
          <a:p>
            <a:r>
              <a:rPr lang="en-US" sz="3800" dirty="0">
                <a:latin typeface="Lao UI" panose="020B0502040204020203" pitchFamily="34" charset="0"/>
                <a:cs typeface="Lao UI" panose="020B0502040204020203" pitchFamily="34" charset="0"/>
              </a:rPr>
              <a:t>Public Scrutiny</a:t>
            </a:r>
          </a:p>
          <a:p>
            <a:pPr lvl="1">
              <a:buFont typeface="Arial" panose="020B0604020202020204" pitchFamily="34" charset="0"/>
              <a:buChar char="•"/>
            </a:pPr>
            <a:r>
              <a:rPr lang="en-US" sz="3500" dirty="0">
                <a:latin typeface="Lao UI" panose="020B0502040204020203" pitchFamily="34" charset="0"/>
                <a:cs typeface="Lao UI" panose="020B0502040204020203" pitchFamily="34" charset="0"/>
              </a:rPr>
              <a:t>Open meetings, open records, “transparency.”</a:t>
            </a:r>
          </a:p>
          <a:p>
            <a:pPr lvl="1">
              <a:buFont typeface="Arial" panose="020B0604020202020204" pitchFamily="34" charset="0"/>
              <a:buChar char="•"/>
            </a:pPr>
            <a:r>
              <a:rPr lang="en-US" sz="3500" dirty="0">
                <a:latin typeface="Lao UI" panose="020B0502040204020203" pitchFamily="34" charset="0"/>
                <a:cs typeface="Lao UI" panose="020B0502040204020203" pitchFamily="34" charset="0"/>
              </a:rPr>
              <a:t>The Fourth Estate and Facebook.</a:t>
            </a:r>
          </a:p>
        </p:txBody>
      </p:sp>
      <p:sp>
        <p:nvSpPr>
          <p:cNvPr id="2" name="Slide Number Placeholder 1"/>
          <p:cNvSpPr>
            <a:spLocks noGrp="1"/>
          </p:cNvSpPr>
          <p:nvPr>
            <p:ph type="sldNum" sz="quarter" idx="12"/>
          </p:nvPr>
        </p:nvSpPr>
        <p:spPr/>
        <p:txBody>
          <a:bodyPr/>
          <a:lstStyle/>
          <a:p>
            <a:fld id="{BEF384BD-07A6-42D2-AC98-A7F6267EBB13}"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171963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6" y="0"/>
            <a:ext cx="9143999" cy="14605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304800" y="228600"/>
            <a:ext cx="6934200" cy="1066800"/>
          </a:xfrm>
        </p:spPr>
        <p:txBody>
          <a:bodyPr/>
          <a:lstStyle/>
          <a:p>
            <a:r>
              <a:rPr lang="en-US" dirty="0">
                <a:solidFill>
                  <a:srgbClr val="0967B0"/>
                </a:solidFill>
                <a:latin typeface="Optima"/>
                <a:cs typeface="Optima"/>
              </a:rPr>
              <a:t>Attorneys Be Like</a:t>
            </a:r>
          </a:p>
        </p:txBody>
      </p:sp>
      <p:sp>
        <p:nvSpPr>
          <p:cNvPr id="2" name="Slide Number Placeholder 1"/>
          <p:cNvSpPr>
            <a:spLocks noGrp="1"/>
          </p:cNvSpPr>
          <p:nvPr>
            <p:ph type="sldNum" sz="quarter" idx="12"/>
          </p:nvPr>
        </p:nvSpPr>
        <p:spPr/>
        <p:txBody>
          <a:bodyPr/>
          <a:lstStyle/>
          <a:p>
            <a:fld id="{BEF384BD-07A6-42D2-AC98-A7F6267EBB13}" type="slidenum">
              <a:rPr lang="en-US" smtClean="0">
                <a:solidFill>
                  <a:prstClr val="black">
                    <a:tint val="75000"/>
                  </a:prstClr>
                </a:solidFill>
              </a:rPr>
              <a:pPr/>
              <a:t>5</a:t>
            </a:fld>
            <a:endParaRPr lang="en-US" dirty="0">
              <a:solidFill>
                <a:prstClr val="black">
                  <a:tint val="75000"/>
                </a:prstClr>
              </a:solidFill>
            </a:endParaRPr>
          </a:p>
        </p:txBody>
      </p:sp>
      <p:pic>
        <p:nvPicPr>
          <p:cNvPr id="6" name="Content Placeholder 4">
            <a:extLst>
              <a:ext uri="{FF2B5EF4-FFF2-40B4-BE49-F238E27FC236}">
                <a16:creationId xmlns:a16="http://schemas.microsoft.com/office/drawing/2014/main" id="{028FE32A-C97D-4461-A3F8-EE23C7F4B4FA}"/>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702881" y="1981200"/>
            <a:ext cx="3662038" cy="4191000"/>
          </a:xfrm>
        </p:spPr>
      </p:pic>
    </p:spTree>
    <p:extLst>
      <p:ext uri="{BB962C8B-B14F-4D97-AF65-F5344CB8AC3E}">
        <p14:creationId xmlns:p14="http://schemas.microsoft.com/office/powerpoint/2010/main" val="3889793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6" y="0"/>
            <a:ext cx="9143999" cy="14605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304800" y="228600"/>
            <a:ext cx="6934200" cy="1066800"/>
          </a:xfrm>
        </p:spPr>
        <p:txBody>
          <a:bodyPr>
            <a:normAutofit fontScale="90000"/>
          </a:bodyPr>
          <a:lstStyle/>
          <a:p>
            <a:r>
              <a:rPr lang="en-US" dirty="0">
                <a:solidFill>
                  <a:srgbClr val="0967B0"/>
                </a:solidFill>
                <a:latin typeface="Optima"/>
                <a:cs typeface="Optima"/>
              </a:rPr>
              <a:t>Not so Hypothetical:</a:t>
            </a:r>
            <a:br>
              <a:rPr lang="en-US" dirty="0">
                <a:solidFill>
                  <a:srgbClr val="0967B0"/>
                </a:solidFill>
                <a:latin typeface="Optima"/>
                <a:cs typeface="Optima"/>
              </a:rPr>
            </a:br>
            <a:r>
              <a:rPr lang="en-US" dirty="0">
                <a:solidFill>
                  <a:srgbClr val="0967B0"/>
                </a:solidFill>
                <a:latin typeface="Optima"/>
                <a:cs typeface="Optima"/>
              </a:rPr>
              <a:t>It’s Mine!</a:t>
            </a:r>
          </a:p>
        </p:txBody>
      </p:sp>
      <p:sp>
        <p:nvSpPr>
          <p:cNvPr id="4" name="Content Placeholder 2"/>
          <p:cNvSpPr>
            <a:spLocks noGrp="1"/>
          </p:cNvSpPr>
          <p:nvPr>
            <p:ph idx="1"/>
          </p:nvPr>
        </p:nvSpPr>
        <p:spPr>
          <a:xfrm>
            <a:off x="609600" y="1981200"/>
            <a:ext cx="7772400" cy="4038600"/>
          </a:xfrm>
        </p:spPr>
        <p:txBody>
          <a:bodyPr>
            <a:normAutofit/>
          </a:bodyPr>
          <a:lstStyle/>
          <a:p>
            <a:pPr marL="0" indent="0">
              <a:buNone/>
            </a:pPr>
            <a:r>
              <a:rPr lang="en-US" dirty="0">
                <a:latin typeface="Lao UI" panose="020B0502040204020203" pitchFamily="34" charset="0"/>
                <a:cs typeface="Lao UI" panose="020B0502040204020203" pitchFamily="34" charset="0"/>
              </a:rPr>
              <a:t>THIS COMMUNICATION IS BETWEEN AN INDIVIDUAL MEMBER OF CITY COUNCIL AND THE CITY ATTORNEY’S OFFICE. AS SUCH THE ATTORNEY-CLIENT PRIVELEGE BELONGS TO ME. </a:t>
            </a:r>
          </a:p>
        </p:txBody>
      </p:sp>
      <p:sp>
        <p:nvSpPr>
          <p:cNvPr id="2" name="Slide Number Placeholder 1"/>
          <p:cNvSpPr>
            <a:spLocks noGrp="1"/>
          </p:cNvSpPr>
          <p:nvPr>
            <p:ph type="sldNum" sz="quarter" idx="12"/>
          </p:nvPr>
        </p:nvSpPr>
        <p:spPr/>
        <p:txBody>
          <a:bodyPr/>
          <a:lstStyle/>
          <a:p>
            <a:fld id="{BEF384BD-07A6-42D2-AC98-A7F6267EBB13}"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643697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6" y="-76200"/>
            <a:ext cx="9143999" cy="1536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304800" y="228600"/>
            <a:ext cx="6934200" cy="1066800"/>
          </a:xfrm>
        </p:spPr>
        <p:txBody>
          <a:bodyPr>
            <a:normAutofit fontScale="90000"/>
          </a:bodyPr>
          <a:lstStyle/>
          <a:p>
            <a:r>
              <a:rPr lang="en-US" dirty="0">
                <a:solidFill>
                  <a:srgbClr val="0967B0"/>
                </a:solidFill>
                <a:latin typeface="Optima"/>
                <a:cs typeface="Optima"/>
              </a:rPr>
              <a:t>Not so Hypothetical:</a:t>
            </a:r>
            <a:br>
              <a:rPr lang="en-US" dirty="0">
                <a:solidFill>
                  <a:srgbClr val="0967B0"/>
                </a:solidFill>
                <a:latin typeface="Optima"/>
                <a:cs typeface="Optima"/>
              </a:rPr>
            </a:br>
            <a:r>
              <a:rPr lang="en-US" dirty="0">
                <a:solidFill>
                  <a:srgbClr val="0967B0"/>
                </a:solidFill>
                <a:latin typeface="Optima"/>
                <a:cs typeface="Optima"/>
              </a:rPr>
              <a:t>Says Who?</a:t>
            </a:r>
          </a:p>
        </p:txBody>
      </p:sp>
      <p:sp>
        <p:nvSpPr>
          <p:cNvPr id="4" name="Content Placeholder 2"/>
          <p:cNvSpPr>
            <a:spLocks noGrp="1"/>
          </p:cNvSpPr>
          <p:nvPr>
            <p:ph idx="1"/>
          </p:nvPr>
        </p:nvSpPr>
        <p:spPr>
          <a:xfrm>
            <a:off x="609600" y="1700996"/>
            <a:ext cx="8149145" cy="5126720"/>
          </a:xfrm>
        </p:spPr>
        <p:txBody>
          <a:bodyPr>
            <a:noAutofit/>
          </a:bodyPr>
          <a:lstStyle/>
          <a:p>
            <a:r>
              <a:rPr lang="en-US" sz="2400" dirty="0">
                <a:latin typeface="Lao UI" panose="020B0502040204020203" pitchFamily="34" charset="0"/>
                <a:cs typeface="Lao UI" panose="020B0502040204020203" pitchFamily="34" charset="0"/>
              </a:rPr>
              <a:t>Planning Commission recommended approval of a rezoning and master plan amendment for the Farm.  Council approved the rezoning ordinance on first reading.</a:t>
            </a:r>
          </a:p>
          <a:p>
            <a:endParaRPr lang="en-US" sz="1000" dirty="0">
              <a:latin typeface="Lao UI" panose="020B0502040204020203" pitchFamily="34" charset="0"/>
              <a:cs typeface="Lao UI" panose="020B0502040204020203" pitchFamily="34" charset="0"/>
            </a:endParaRPr>
          </a:p>
          <a:p>
            <a:r>
              <a:rPr lang="en-US" sz="2400" dirty="0">
                <a:latin typeface="Lao UI" panose="020B0502040204020203" pitchFamily="34" charset="0"/>
                <a:cs typeface="Lao UI" panose="020B0502040204020203" pitchFamily="34" charset="0"/>
              </a:rPr>
              <a:t>At second reading, Councilmember D stated that he had spoken and corresponded with staff from a large nearby federal installation and moved for postponement of second reading pending resolution of the federal installation’s drainage concerns.</a:t>
            </a:r>
          </a:p>
          <a:p>
            <a:endParaRPr lang="en-US" sz="1000" dirty="0">
              <a:latin typeface="Lao UI" panose="020B0502040204020203" pitchFamily="34" charset="0"/>
              <a:cs typeface="Lao UI" panose="020B0502040204020203" pitchFamily="34" charset="0"/>
            </a:endParaRPr>
          </a:p>
          <a:p>
            <a:r>
              <a:rPr lang="en-US" sz="2400" dirty="0">
                <a:latin typeface="Lao UI" panose="020B0502040204020203" pitchFamily="34" charset="0"/>
                <a:cs typeface="Lao UI" panose="020B0502040204020203" pitchFamily="34" charset="0"/>
              </a:rPr>
              <a:t>CAO reminded Council that the rezoning and the master plan amendment were both quasi-judicial items and that ex parte communications could trigger recusal.</a:t>
            </a:r>
          </a:p>
        </p:txBody>
      </p:sp>
      <p:sp>
        <p:nvSpPr>
          <p:cNvPr id="2" name="Slide Number Placeholder 1"/>
          <p:cNvSpPr>
            <a:spLocks noGrp="1"/>
          </p:cNvSpPr>
          <p:nvPr>
            <p:ph type="sldNum" sz="quarter" idx="12"/>
          </p:nvPr>
        </p:nvSpPr>
        <p:spPr/>
        <p:txBody>
          <a:bodyPr/>
          <a:lstStyle/>
          <a:p>
            <a:fld id="{BEF384BD-07A6-42D2-AC98-A7F6267EBB13}"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2098193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6" y="0"/>
            <a:ext cx="9143999" cy="14605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304800" y="228600"/>
            <a:ext cx="6934200" cy="1066800"/>
          </a:xfrm>
        </p:spPr>
        <p:txBody>
          <a:bodyPr>
            <a:normAutofit fontScale="90000"/>
          </a:bodyPr>
          <a:lstStyle/>
          <a:p>
            <a:r>
              <a:rPr lang="en-US" dirty="0">
                <a:solidFill>
                  <a:srgbClr val="0967B0"/>
                </a:solidFill>
                <a:latin typeface="Optima"/>
                <a:cs typeface="Optima"/>
              </a:rPr>
              <a:t>Not so Hypothetical:</a:t>
            </a:r>
            <a:br>
              <a:rPr lang="en-US" dirty="0">
                <a:solidFill>
                  <a:srgbClr val="0967B0"/>
                </a:solidFill>
                <a:latin typeface="Optima"/>
                <a:cs typeface="Optima"/>
              </a:rPr>
            </a:br>
            <a:r>
              <a:rPr lang="en-US" dirty="0">
                <a:solidFill>
                  <a:srgbClr val="0967B0"/>
                </a:solidFill>
                <a:latin typeface="Optima"/>
                <a:cs typeface="Optima"/>
              </a:rPr>
              <a:t>Other Counsel</a:t>
            </a:r>
          </a:p>
        </p:txBody>
      </p:sp>
      <p:sp>
        <p:nvSpPr>
          <p:cNvPr id="4" name="Content Placeholder 2"/>
          <p:cNvSpPr>
            <a:spLocks noGrp="1"/>
          </p:cNvSpPr>
          <p:nvPr>
            <p:ph idx="1"/>
          </p:nvPr>
        </p:nvSpPr>
        <p:spPr>
          <a:xfrm>
            <a:off x="609600" y="1981200"/>
            <a:ext cx="8001000" cy="4343400"/>
          </a:xfrm>
        </p:spPr>
        <p:txBody>
          <a:bodyPr>
            <a:normAutofit fontScale="55000" lnSpcReduction="20000"/>
          </a:bodyPr>
          <a:lstStyle/>
          <a:p>
            <a:r>
              <a:rPr lang="en-US" sz="3500" dirty="0">
                <a:latin typeface="Lao UI" panose="020B0502040204020203" pitchFamily="34" charset="0"/>
                <a:cs typeface="Lao UI" panose="020B0502040204020203" pitchFamily="34" charset="0"/>
              </a:rPr>
              <a:t>The Mayor asked the City Attorney to research a question regarding separation/balance of powers.  Because the issue impacted a pending act of the Council, the City Attorney shared the opinion with the Council.</a:t>
            </a:r>
          </a:p>
          <a:p>
            <a:endParaRPr lang="en-US" sz="3500" dirty="0">
              <a:latin typeface="Lao UI" panose="020B0502040204020203" pitchFamily="34" charset="0"/>
              <a:cs typeface="Lao UI" panose="020B0502040204020203" pitchFamily="34" charset="0"/>
            </a:endParaRPr>
          </a:p>
          <a:p>
            <a:r>
              <a:rPr lang="en-US" sz="3500" dirty="0">
                <a:latin typeface="Lao UI" panose="020B0502040204020203" pitchFamily="34" charset="0"/>
                <a:cs typeface="Lao UI" panose="020B0502040204020203" pitchFamily="34" charset="0"/>
              </a:rPr>
              <a:t>City Council didn’t like the opinion because the CAO “always sides” with the Mayor.</a:t>
            </a:r>
          </a:p>
          <a:p>
            <a:endParaRPr lang="en-US" dirty="0">
              <a:latin typeface="Lao UI" panose="020B0502040204020203" pitchFamily="34" charset="0"/>
              <a:cs typeface="Lao UI" panose="020B0502040204020203" pitchFamily="34" charset="0"/>
            </a:endParaRPr>
          </a:p>
          <a:p>
            <a:r>
              <a:rPr lang="en-US" sz="3500" dirty="0">
                <a:latin typeface="Lao UI" panose="020B0502040204020203" pitchFamily="34" charset="0"/>
                <a:cs typeface="Lao UI" panose="020B0502040204020203" pitchFamily="34" charset="0"/>
              </a:rPr>
              <a:t>Council President suggested the answer was a Resolution “concerning the retention of outside legal counsel.”</a:t>
            </a:r>
          </a:p>
          <a:p>
            <a:pPr lvl="1">
              <a:buFont typeface="Arial" panose="020B0604020202020204" pitchFamily="34" charset="0"/>
              <a:buChar char="•"/>
            </a:pPr>
            <a:r>
              <a:rPr lang="en-US" sz="3100" dirty="0">
                <a:latin typeface="Lao UI" panose="020B0502040204020203" pitchFamily="34" charset="0"/>
                <a:cs typeface="Lao UI" panose="020B0502040204020203" pitchFamily="34" charset="0"/>
              </a:rPr>
              <a:t>“The attorney retained shall perform such work on behalf of City Council and shall coordinate such work with the City Attorney in accordance with the City Charter, unless there shall arise a situation in the performance of the assigned legal tasks which necessitates that such outside counsel act independent of the office of the City Attorney in order to ensure continued compliance by the City Attorney with the Colorado Code of Professional Conduct.”</a:t>
            </a:r>
          </a:p>
        </p:txBody>
      </p:sp>
      <p:sp>
        <p:nvSpPr>
          <p:cNvPr id="2" name="Slide Number Placeholder 1"/>
          <p:cNvSpPr>
            <a:spLocks noGrp="1"/>
          </p:cNvSpPr>
          <p:nvPr>
            <p:ph type="sldNum" sz="quarter" idx="12"/>
          </p:nvPr>
        </p:nvSpPr>
        <p:spPr/>
        <p:txBody>
          <a:bodyPr/>
          <a:lstStyle/>
          <a:p>
            <a:fld id="{BEF384BD-07A6-42D2-AC98-A7F6267EBB13}"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382699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6" y="0"/>
            <a:ext cx="9143999" cy="14605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304800" y="228600"/>
            <a:ext cx="6934200" cy="1066800"/>
          </a:xfrm>
        </p:spPr>
        <p:txBody>
          <a:bodyPr>
            <a:normAutofit/>
          </a:bodyPr>
          <a:lstStyle/>
          <a:p>
            <a:r>
              <a:rPr lang="en-US" dirty="0">
                <a:solidFill>
                  <a:srgbClr val="0967B0"/>
                </a:solidFill>
                <a:latin typeface="Optima"/>
                <a:cs typeface="Optima"/>
              </a:rPr>
              <a:t>Turning Points</a:t>
            </a:r>
          </a:p>
        </p:txBody>
      </p:sp>
      <p:sp>
        <p:nvSpPr>
          <p:cNvPr id="4" name="Content Placeholder 2"/>
          <p:cNvSpPr>
            <a:spLocks noGrp="1"/>
          </p:cNvSpPr>
          <p:nvPr>
            <p:ph idx="1"/>
          </p:nvPr>
        </p:nvSpPr>
        <p:spPr>
          <a:xfrm>
            <a:off x="609600" y="1981200"/>
            <a:ext cx="8001000" cy="4343400"/>
          </a:xfrm>
        </p:spPr>
        <p:txBody>
          <a:bodyPr>
            <a:normAutofit lnSpcReduction="10000"/>
          </a:bodyPr>
          <a:lstStyle/>
          <a:p>
            <a:r>
              <a:rPr lang="en-US" dirty="0">
                <a:latin typeface="Lao UI" panose="020B0502040204020203" pitchFamily="34" charset="0"/>
                <a:cs typeface="Lao UI" panose="020B0502040204020203" pitchFamily="34" charset="0"/>
              </a:rPr>
              <a:t>Change is stressful</a:t>
            </a: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No frame of reference</a:t>
            </a: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New, defined roles with real checks and balances</a:t>
            </a:r>
          </a:p>
          <a:p>
            <a:pPr marL="0" indent="0">
              <a:buNone/>
            </a:pPr>
            <a:endParaRPr lang="en-US" sz="2800" dirty="0">
              <a:latin typeface="Lao UI" panose="020B0502040204020203" pitchFamily="34" charset="0"/>
              <a:cs typeface="Lao UI" panose="020B0502040204020203" pitchFamily="34" charset="0"/>
            </a:endParaRPr>
          </a:p>
          <a:p>
            <a:r>
              <a:rPr lang="en-US" dirty="0">
                <a:latin typeface="Lao UI" panose="020B0502040204020203" pitchFamily="34" charset="0"/>
                <a:cs typeface="Lao UI" panose="020B0502040204020203" pitchFamily="34" charset="0"/>
              </a:rPr>
              <a:t>Change requires hard work</a:t>
            </a: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Complicated issues and concepts need constant attention</a:t>
            </a:r>
          </a:p>
          <a:p>
            <a:pPr lvl="1">
              <a:buFont typeface="Arial" panose="020B0604020202020204" pitchFamily="34" charset="0"/>
              <a:buChar char="•"/>
            </a:pPr>
            <a:r>
              <a:rPr lang="en-US" dirty="0">
                <a:latin typeface="Lao UI" panose="020B0502040204020203" pitchFamily="34" charset="0"/>
                <a:cs typeface="Lao UI" panose="020B0502040204020203" pitchFamily="34" charset="0"/>
              </a:rPr>
              <a:t>Devil is in the detail</a:t>
            </a:r>
          </a:p>
          <a:p>
            <a:endParaRPr lang="en-US" dirty="0"/>
          </a:p>
        </p:txBody>
      </p:sp>
      <p:sp>
        <p:nvSpPr>
          <p:cNvPr id="2" name="Slide Number Placeholder 1"/>
          <p:cNvSpPr>
            <a:spLocks noGrp="1"/>
          </p:cNvSpPr>
          <p:nvPr>
            <p:ph type="sldNum" sz="quarter" idx="12"/>
          </p:nvPr>
        </p:nvSpPr>
        <p:spPr/>
        <p:txBody>
          <a:bodyPr/>
          <a:lstStyle/>
          <a:p>
            <a:fld id="{BEF384BD-07A6-42D2-AC98-A7F6267EBB13}"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413854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4A83B62481624D8F14E43F83D54A10" ma:contentTypeVersion="0" ma:contentTypeDescription="Create a new document." ma:contentTypeScope="" ma:versionID="1d529d5fcf35f5088dfff3e64aa12ebb">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12CDC1-FDB4-40B5-B3C9-73FC85E339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2709DCF-79B2-43FE-8C41-729DA31EE9DC}">
  <ds:schemaRefs>
    <ds:schemaRef ds:uri="http://schemas.microsoft.com/office/2006/metadata/properties"/>
    <ds:schemaRef ds:uri="http://schemas.openxmlformats.org/package/2006/metadata/core-properties"/>
    <ds:schemaRef ds:uri="http://purl.org/dc/elements/1.1/"/>
    <ds:schemaRef ds:uri="http://www.w3.org/XML/1998/namespace"/>
    <ds:schemaRef ds:uri="http://purl.org/dc/dcmitype/"/>
    <ds:schemaRef ds:uri="http://purl.org/dc/terms/"/>
    <ds:schemaRef ds:uri="http://schemas.microsoft.com/office/2006/documentManagement/types"/>
  </ds:schemaRefs>
</ds:datastoreItem>
</file>

<file path=customXml/itemProps3.xml><?xml version="1.0" encoding="utf-8"?>
<ds:datastoreItem xmlns:ds="http://schemas.openxmlformats.org/officeDocument/2006/customXml" ds:itemID="{F381BB7C-2D53-4B42-8CB0-65CC2D6846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Adjacency</Template>
  <TotalTime>16300</TotalTime>
  <Words>761</Words>
  <Application>Microsoft Office PowerPoint</Application>
  <PresentationFormat>On-screen Show (4:3)</PresentationFormat>
  <Paragraphs>118</Paragraphs>
  <Slides>13</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Lao UI</vt:lpstr>
      <vt:lpstr>Optima</vt:lpstr>
      <vt:lpstr>Office Theme</vt:lpstr>
      <vt:lpstr>1_Office Theme</vt:lpstr>
      <vt:lpstr>Caught in the Middle: Ethics and Government Practice</vt:lpstr>
      <vt:lpstr>The Setting</vt:lpstr>
      <vt:lpstr>Ground Rules</vt:lpstr>
      <vt:lpstr>Conflict/Tension</vt:lpstr>
      <vt:lpstr>Attorneys Be Like</vt:lpstr>
      <vt:lpstr>Not so Hypothetical: It’s Mine!</vt:lpstr>
      <vt:lpstr>Not so Hypothetical: Says Who?</vt:lpstr>
      <vt:lpstr>Not so Hypothetical: Other Counsel</vt:lpstr>
      <vt:lpstr>Turning Points</vt:lpstr>
      <vt:lpstr>Ethics Guideline Elements</vt:lpstr>
      <vt:lpstr>Ethics Guideline Elements</vt:lpstr>
      <vt:lpstr>Ethics Guideline Elements</vt:lpstr>
      <vt:lpstr>And Remember . . .</vt:lpstr>
    </vt:vector>
  </TitlesOfParts>
  <Company>City of Colorado Springs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Powerpoint!</dc:title>
  <dc:creator>nvetter</dc:creator>
  <cp:lastModifiedBy>Massey, Wynetta</cp:lastModifiedBy>
  <cp:revision>626</cp:revision>
  <cp:lastPrinted>2019-08-19T17:26:50Z</cp:lastPrinted>
  <dcterms:created xsi:type="dcterms:W3CDTF">2013-08-21T23:20:08Z</dcterms:created>
  <dcterms:modified xsi:type="dcterms:W3CDTF">2023-04-06T21:07:10Z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0x010100B34A83B62481624D8F14E43F83D54A10</vt:lpwstr>
  </property>
</Properties>
</file>