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2"/>
  </p:notesMasterIdLst>
  <p:sldIdLst>
    <p:sldId id="263" r:id="rId2"/>
    <p:sldId id="290" r:id="rId3"/>
    <p:sldId id="326" r:id="rId4"/>
    <p:sldId id="292" r:id="rId5"/>
    <p:sldId id="272" r:id="rId6"/>
    <p:sldId id="287" r:id="rId7"/>
    <p:sldId id="269" r:id="rId8"/>
    <p:sldId id="325" r:id="rId9"/>
    <p:sldId id="277" r:id="rId10"/>
    <p:sldId id="316" r:id="rId11"/>
    <p:sldId id="280" r:id="rId12"/>
    <p:sldId id="278" r:id="rId13"/>
    <p:sldId id="274" r:id="rId14"/>
    <p:sldId id="279" r:id="rId15"/>
    <p:sldId id="283" r:id="rId16"/>
    <p:sldId id="276" r:id="rId17"/>
    <p:sldId id="282" r:id="rId18"/>
    <p:sldId id="273" r:id="rId19"/>
    <p:sldId id="257" r:id="rId20"/>
    <p:sldId id="29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FF0000"/>
    <a:srgbClr val="E4E91F"/>
    <a:srgbClr val="FF3399"/>
    <a:srgbClr val="57177F"/>
    <a:srgbClr val="7920B0"/>
    <a:srgbClr val="0E6BB8"/>
    <a:srgbClr val="FFFFFF"/>
    <a:srgbClr val="E3EBF8"/>
    <a:srgbClr val="66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70" autoAdjust="0"/>
    <p:restoredTop sz="50644" autoAdjust="0"/>
  </p:normalViewPr>
  <p:slideViewPr>
    <p:cSldViewPr snapToGrid="0">
      <p:cViewPr varScale="1">
        <p:scale>
          <a:sx n="48" d="100"/>
          <a:sy n="48" d="100"/>
        </p:scale>
        <p:origin x="1723"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44578C-4EC4-43D9-A4BC-3648A4D2B406}" type="datetimeFigureOut">
              <a:rPr lang="en-US" smtClean="0"/>
              <a:t>5/31/2023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0D5DD7-7F1D-4B63-BDB2-54799296964E}" type="slidenum">
              <a:rPr lang="en-US" smtClean="0"/>
              <a:t>‹#›</a:t>
            </a:fld>
            <a:endParaRPr lang="en-US" dirty="0"/>
          </a:p>
        </p:txBody>
      </p:sp>
    </p:spTree>
    <p:extLst>
      <p:ext uri="{BB962C8B-B14F-4D97-AF65-F5344CB8AC3E}">
        <p14:creationId xmlns:p14="http://schemas.microsoft.com/office/powerpoint/2010/main" val="3440202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0D5DD7-7F1D-4B63-BDB2-54799296964E}" type="slidenum">
              <a:rPr lang="en-US" smtClean="0"/>
              <a:t>1</a:t>
            </a:fld>
            <a:endParaRPr lang="en-US" dirty="0"/>
          </a:p>
        </p:txBody>
      </p:sp>
    </p:spTree>
    <p:extLst>
      <p:ext uri="{BB962C8B-B14F-4D97-AF65-F5344CB8AC3E}">
        <p14:creationId xmlns:p14="http://schemas.microsoft.com/office/powerpoint/2010/main" val="3095706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4650" y="544513"/>
            <a:ext cx="3568700" cy="2008187"/>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55DCE7F4-4CD8-4F1E-B92B-5295D54EF137}" type="slidenum">
              <a:rPr lang="en-US" smtClean="0"/>
              <a:t>10</a:t>
            </a:fld>
            <a:endParaRPr lang="en-US"/>
          </a:p>
        </p:txBody>
      </p:sp>
    </p:spTree>
    <p:extLst>
      <p:ext uri="{BB962C8B-B14F-4D97-AF65-F5344CB8AC3E}">
        <p14:creationId xmlns:p14="http://schemas.microsoft.com/office/powerpoint/2010/main" val="2734810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0D5DD7-7F1D-4B63-BDB2-54799296964E}" type="slidenum">
              <a:rPr lang="en-US" smtClean="0"/>
              <a:t>11</a:t>
            </a:fld>
            <a:endParaRPr lang="en-US" dirty="0"/>
          </a:p>
        </p:txBody>
      </p:sp>
    </p:spTree>
    <p:extLst>
      <p:ext uri="{BB962C8B-B14F-4D97-AF65-F5344CB8AC3E}">
        <p14:creationId xmlns:p14="http://schemas.microsoft.com/office/powerpoint/2010/main" val="1985471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6F0D5DD7-7F1D-4B63-BDB2-54799296964E}" type="slidenum">
              <a:rPr lang="en-US" smtClean="0"/>
              <a:t>12</a:t>
            </a:fld>
            <a:endParaRPr lang="en-US" dirty="0"/>
          </a:p>
        </p:txBody>
      </p:sp>
    </p:spTree>
    <p:extLst>
      <p:ext uri="{BB962C8B-B14F-4D97-AF65-F5344CB8AC3E}">
        <p14:creationId xmlns:p14="http://schemas.microsoft.com/office/powerpoint/2010/main" val="2846422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0D5DD7-7F1D-4B63-BDB2-54799296964E}" type="slidenum">
              <a:rPr lang="en-US" smtClean="0"/>
              <a:t>13</a:t>
            </a:fld>
            <a:endParaRPr lang="en-US" dirty="0"/>
          </a:p>
        </p:txBody>
      </p:sp>
    </p:spTree>
    <p:extLst>
      <p:ext uri="{BB962C8B-B14F-4D97-AF65-F5344CB8AC3E}">
        <p14:creationId xmlns:p14="http://schemas.microsoft.com/office/powerpoint/2010/main" val="325802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0D5DD7-7F1D-4B63-BDB2-54799296964E}" type="slidenum">
              <a:rPr lang="en-US" smtClean="0"/>
              <a:t>14</a:t>
            </a:fld>
            <a:endParaRPr lang="en-US" dirty="0"/>
          </a:p>
        </p:txBody>
      </p:sp>
    </p:spTree>
    <p:extLst>
      <p:ext uri="{BB962C8B-B14F-4D97-AF65-F5344CB8AC3E}">
        <p14:creationId xmlns:p14="http://schemas.microsoft.com/office/powerpoint/2010/main" val="2813063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6F0D5DD7-7F1D-4B63-BDB2-54799296964E}" type="slidenum">
              <a:rPr lang="en-US" smtClean="0"/>
              <a:t>15</a:t>
            </a:fld>
            <a:endParaRPr lang="en-US" dirty="0"/>
          </a:p>
        </p:txBody>
      </p:sp>
    </p:spTree>
    <p:extLst>
      <p:ext uri="{BB962C8B-B14F-4D97-AF65-F5344CB8AC3E}">
        <p14:creationId xmlns:p14="http://schemas.microsoft.com/office/powerpoint/2010/main" val="2716367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0D5DD7-7F1D-4B63-BDB2-54799296964E}" type="slidenum">
              <a:rPr lang="en-US" smtClean="0"/>
              <a:t>16</a:t>
            </a:fld>
            <a:endParaRPr lang="en-US" dirty="0"/>
          </a:p>
        </p:txBody>
      </p:sp>
    </p:spTree>
    <p:extLst>
      <p:ext uri="{BB962C8B-B14F-4D97-AF65-F5344CB8AC3E}">
        <p14:creationId xmlns:p14="http://schemas.microsoft.com/office/powerpoint/2010/main" val="2096091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0D5DD7-7F1D-4B63-BDB2-54799296964E}" type="slidenum">
              <a:rPr lang="en-US" smtClean="0"/>
              <a:t>17</a:t>
            </a:fld>
            <a:endParaRPr lang="en-US" dirty="0"/>
          </a:p>
        </p:txBody>
      </p:sp>
    </p:spTree>
    <p:extLst>
      <p:ext uri="{BB962C8B-B14F-4D97-AF65-F5344CB8AC3E}">
        <p14:creationId xmlns:p14="http://schemas.microsoft.com/office/powerpoint/2010/main" val="15864707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4650" y="544513"/>
            <a:ext cx="3568700" cy="2008187"/>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55DCE7F4-4CD8-4F1E-B92B-5295D54EF137}" type="slidenum">
              <a:rPr lang="en-US" smtClean="0"/>
              <a:t>19</a:t>
            </a:fld>
            <a:endParaRPr lang="en-US"/>
          </a:p>
        </p:txBody>
      </p:sp>
    </p:spTree>
    <p:extLst>
      <p:ext uri="{BB962C8B-B14F-4D97-AF65-F5344CB8AC3E}">
        <p14:creationId xmlns:p14="http://schemas.microsoft.com/office/powerpoint/2010/main" val="1978398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F0D5DD7-7F1D-4B63-BDB2-54799296964E}" type="slidenum">
              <a:rPr lang="en-US" smtClean="0"/>
              <a:t>2</a:t>
            </a:fld>
            <a:endParaRPr lang="en-US" dirty="0"/>
          </a:p>
        </p:txBody>
      </p:sp>
    </p:spTree>
    <p:extLst>
      <p:ext uri="{BB962C8B-B14F-4D97-AF65-F5344CB8AC3E}">
        <p14:creationId xmlns:p14="http://schemas.microsoft.com/office/powerpoint/2010/main" val="2850182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0D5DD7-7F1D-4B63-BDB2-54799296964E}" type="slidenum">
              <a:rPr lang="en-US" smtClean="0"/>
              <a:t>3</a:t>
            </a:fld>
            <a:endParaRPr lang="en-US" dirty="0"/>
          </a:p>
        </p:txBody>
      </p:sp>
    </p:spTree>
    <p:extLst>
      <p:ext uri="{BB962C8B-B14F-4D97-AF65-F5344CB8AC3E}">
        <p14:creationId xmlns:p14="http://schemas.microsoft.com/office/powerpoint/2010/main" val="3974926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4650" y="544513"/>
            <a:ext cx="3568700" cy="20081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0D5DD7-7F1D-4B63-BDB2-54799296964E}"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0581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0D5DD7-7F1D-4B63-BDB2-54799296964E}" type="slidenum">
              <a:rPr lang="en-US" smtClean="0"/>
              <a:t>5</a:t>
            </a:fld>
            <a:endParaRPr lang="en-US" dirty="0"/>
          </a:p>
        </p:txBody>
      </p:sp>
    </p:spTree>
    <p:extLst>
      <p:ext uri="{BB962C8B-B14F-4D97-AF65-F5344CB8AC3E}">
        <p14:creationId xmlns:p14="http://schemas.microsoft.com/office/powerpoint/2010/main" val="1733856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5DCE7F4-4CD8-4F1E-B92B-5295D54EF137}" type="slidenum">
              <a:rPr lang="en-US" smtClean="0"/>
              <a:t>6</a:t>
            </a:fld>
            <a:endParaRPr lang="en-US"/>
          </a:p>
        </p:txBody>
      </p:sp>
    </p:spTree>
    <p:extLst>
      <p:ext uri="{BB962C8B-B14F-4D97-AF65-F5344CB8AC3E}">
        <p14:creationId xmlns:p14="http://schemas.microsoft.com/office/powerpoint/2010/main" val="3085073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0D5DD7-7F1D-4B63-BDB2-54799296964E}" type="slidenum">
              <a:rPr lang="en-US" smtClean="0"/>
              <a:t>7</a:t>
            </a:fld>
            <a:endParaRPr lang="en-US" dirty="0"/>
          </a:p>
        </p:txBody>
      </p:sp>
    </p:spTree>
    <p:extLst>
      <p:ext uri="{BB962C8B-B14F-4D97-AF65-F5344CB8AC3E}">
        <p14:creationId xmlns:p14="http://schemas.microsoft.com/office/powerpoint/2010/main" val="940581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4650" y="544513"/>
            <a:ext cx="3568700" cy="20081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CE7F4-4CD8-4F1E-B92B-5295D54EF137}" type="slidenum">
              <a:rPr lang="en-US" smtClean="0"/>
              <a:t>8</a:t>
            </a:fld>
            <a:endParaRPr lang="en-US"/>
          </a:p>
        </p:txBody>
      </p:sp>
    </p:spTree>
    <p:extLst>
      <p:ext uri="{BB962C8B-B14F-4D97-AF65-F5344CB8AC3E}">
        <p14:creationId xmlns:p14="http://schemas.microsoft.com/office/powerpoint/2010/main" val="1472696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1">
              <a:buClr>
                <a:schemeClr val="bg1"/>
              </a:buClr>
              <a:buSzPct val="70000"/>
            </a:pPr>
            <a:endParaRPr lang="en-US" dirty="0"/>
          </a:p>
        </p:txBody>
      </p:sp>
      <p:sp>
        <p:nvSpPr>
          <p:cNvPr id="4" name="Slide Number Placeholder 3"/>
          <p:cNvSpPr>
            <a:spLocks noGrp="1"/>
          </p:cNvSpPr>
          <p:nvPr>
            <p:ph type="sldNum" sz="quarter" idx="5"/>
          </p:nvPr>
        </p:nvSpPr>
        <p:spPr/>
        <p:txBody>
          <a:bodyPr/>
          <a:lstStyle/>
          <a:p>
            <a:fld id="{6F0D5DD7-7F1D-4B63-BDB2-54799296964E}" type="slidenum">
              <a:rPr lang="en-US" smtClean="0"/>
              <a:t>9</a:t>
            </a:fld>
            <a:endParaRPr lang="en-US" dirty="0"/>
          </a:p>
        </p:txBody>
      </p:sp>
    </p:spTree>
    <p:extLst>
      <p:ext uri="{BB962C8B-B14F-4D97-AF65-F5344CB8AC3E}">
        <p14:creationId xmlns:p14="http://schemas.microsoft.com/office/powerpoint/2010/main" val="3610870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04F95-3930-4EC7-BC06-7406D205EE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58E52B-76C0-4F2F-96C9-C3509307FA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DB5F27-6F4B-4D22-B4D4-ECFFCC99AC02}"/>
              </a:ext>
            </a:extLst>
          </p:cNvPr>
          <p:cNvSpPr>
            <a:spLocks noGrp="1"/>
          </p:cNvSpPr>
          <p:nvPr>
            <p:ph type="dt" sz="half" idx="10"/>
          </p:nvPr>
        </p:nvSpPr>
        <p:spPr/>
        <p:txBody>
          <a:bodyPr/>
          <a:lstStyle/>
          <a:p>
            <a:fld id="{8A310BF0-4C2B-4E08-9236-1F8B47A25114}" type="datetimeFigureOut">
              <a:rPr lang="en-US" smtClean="0"/>
              <a:t>5/31/2023</a:t>
            </a:fld>
            <a:endParaRPr lang="en-US" dirty="0"/>
          </a:p>
        </p:txBody>
      </p:sp>
      <p:sp>
        <p:nvSpPr>
          <p:cNvPr id="5" name="Footer Placeholder 4">
            <a:extLst>
              <a:ext uri="{FF2B5EF4-FFF2-40B4-BE49-F238E27FC236}">
                <a16:creationId xmlns:a16="http://schemas.microsoft.com/office/drawing/2014/main" id="{01F4F620-FA53-4A30-98DA-ABA918856A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2D8D22C-1AF4-47A6-B4FE-80ED8940362F}"/>
              </a:ext>
            </a:extLst>
          </p:cNvPr>
          <p:cNvSpPr>
            <a:spLocks noGrp="1"/>
          </p:cNvSpPr>
          <p:nvPr>
            <p:ph type="sldNum" sz="quarter" idx="12"/>
          </p:nvPr>
        </p:nvSpPr>
        <p:spPr/>
        <p:txBody>
          <a:bodyPr/>
          <a:lstStyle/>
          <a:p>
            <a:fld id="{737953FD-5A27-4F00-ACDF-05753057B826}" type="slidenum">
              <a:rPr lang="en-US" smtClean="0"/>
              <a:t>‹#›</a:t>
            </a:fld>
            <a:endParaRPr lang="en-US" dirty="0"/>
          </a:p>
        </p:txBody>
      </p:sp>
    </p:spTree>
    <p:extLst>
      <p:ext uri="{BB962C8B-B14F-4D97-AF65-F5344CB8AC3E}">
        <p14:creationId xmlns:p14="http://schemas.microsoft.com/office/powerpoint/2010/main" val="291945590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F6D2E-3661-4B7D-A4A0-6C1EB4E010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3C3090-D20A-4B5C-BC17-0EE9C6C842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CE081-3BD6-4982-B45A-176EAA9501AA}"/>
              </a:ext>
            </a:extLst>
          </p:cNvPr>
          <p:cNvSpPr>
            <a:spLocks noGrp="1"/>
          </p:cNvSpPr>
          <p:nvPr>
            <p:ph type="dt" sz="half" idx="10"/>
          </p:nvPr>
        </p:nvSpPr>
        <p:spPr/>
        <p:txBody>
          <a:bodyPr/>
          <a:lstStyle/>
          <a:p>
            <a:fld id="{8A310BF0-4C2B-4E08-9236-1F8B47A25114}" type="datetimeFigureOut">
              <a:rPr lang="en-US" smtClean="0"/>
              <a:t>5/31/2023</a:t>
            </a:fld>
            <a:endParaRPr lang="en-US" dirty="0"/>
          </a:p>
        </p:txBody>
      </p:sp>
      <p:sp>
        <p:nvSpPr>
          <p:cNvPr id="5" name="Footer Placeholder 4">
            <a:extLst>
              <a:ext uri="{FF2B5EF4-FFF2-40B4-BE49-F238E27FC236}">
                <a16:creationId xmlns:a16="http://schemas.microsoft.com/office/drawing/2014/main" id="{590C2474-BA00-4FF2-A00F-2F1BE092C2C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4B7F1FE-C1FE-492C-944D-B28086CF4409}"/>
              </a:ext>
            </a:extLst>
          </p:cNvPr>
          <p:cNvSpPr>
            <a:spLocks noGrp="1"/>
          </p:cNvSpPr>
          <p:nvPr>
            <p:ph type="sldNum" sz="quarter" idx="12"/>
          </p:nvPr>
        </p:nvSpPr>
        <p:spPr/>
        <p:txBody>
          <a:bodyPr/>
          <a:lstStyle/>
          <a:p>
            <a:fld id="{737953FD-5A27-4F00-ACDF-05753057B826}" type="slidenum">
              <a:rPr lang="en-US" smtClean="0"/>
              <a:t>‹#›</a:t>
            </a:fld>
            <a:endParaRPr lang="en-US" dirty="0"/>
          </a:p>
        </p:txBody>
      </p:sp>
    </p:spTree>
    <p:extLst>
      <p:ext uri="{BB962C8B-B14F-4D97-AF65-F5344CB8AC3E}">
        <p14:creationId xmlns:p14="http://schemas.microsoft.com/office/powerpoint/2010/main" val="19721232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47B58A-7358-4B9E-B4BA-55FFEBDA9B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4087E7-0B12-4618-BC22-AC20E307975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E15DAF-124A-411A-82A4-99DEE8EF3122}"/>
              </a:ext>
            </a:extLst>
          </p:cNvPr>
          <p:cNvSpPr>
            <a:spLocks noGrp="1"/>
          </p:cNvSpPr>
          <p:nvPr>
            <p:ph type="dt" sz="half" idx="10"/>
          </p:nvPr>
        </p:nvSpPr>
        <p:spPr/>
        <p:txBody>
          <a:bodyPr/>
          <a:lstStyle/>
          <a:p>
            <a:fld id="{8A310BF0-4C2B-4E08-9236-1F8B47A25114}" type="datetimeFigureOut">
              <a:rPr lang="en-US" smtClean="0"/>
              <a:t>5/31/2023</a:t>
            </a:fld>
            <a:endParaRPr lang="en-US" dirty="0"/>
          </a:p>
        </p:txBody>
      </p:sp>
      <p:sp>
        <p:nvSpPr>
          <p:cNvPr id="5" name="Footer Placeholder 4">
            <a:extLst>
              <a:ext uri="{FF2B5EF4-FFF2-40B4-BE49-F238E27FC236}">
                <a16:creationId xmlns:a16="http://schemas.microsoft.com/office/drawing/2014/main" id="{E4152F47-FBC4-4686-9739-41BF9B654D5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C60772E-BA0B-4857-95CC-32A13835F186}"/>
              </a:ext>
            </a:extLst>
          </p:cNvPr>
          <p:cNvSpPr>
            <a:spLocks noGrp="1"/>
          </p:cNvSpPr>
          <p:nvPr>
            <p:ph type="sldNum" sz="quarter" idx="12"/>
          </p:nvPr>
        </p:nvSpPr>
        <p:spPr/>
        <p:txBody>
          <a:bodyPr/>
          <a:lstStyle/>
          <a:p>
            <a:fld id="{737953FD-5A27-4F00-ACDF-05753057B826}" type="slidenum">
              <a:rPr lang="en-US" smtClean="0"/>
              <a:t>‹#›</a:t>
            </a:fld>
            <a:endParaRPr lang="en-US" dirty="0"/>
          </a:p>
        </p:txBody>
      </p:sp>
    </p:spTree>
    <p:extLst>
      <p:ext uri="{BB962C8B-B14F-4D97-AF65-F5344CB8AC3E}">
        <p14:creationId xmlns:p14="http://schemas.microsoft.com/office/powerpoint/2010/main" val="21502500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61732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65980-64B4-408C-9AED-8224BE8803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844FAB-3470-4E87-95ED-8EF8B4EBB3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C5D744-6598-419E-BD83-C3865655B4E9}"/>
              </a:ext>
            </a:extLst>
          </p:cNvPr>
          <p:cNvSpPr>
            <a:spLocks noGrp="1"/>
          </p:cNvSpPr>
          <p:nvPr>
            <p:ph type="dt" sz="half" idx="10"/>
          </p:nvPr>
        </p:nvSpPr>
        <p:spPr/>
        <p:txBody>
          <a:bodyPr/>
          <a:lstStyle/>
          <a:p>
            <a:fld id="{8A310BF0-4C2B-4E08-9236-1F8B47A25114}" type="datetimeFigureOut">
              <a:rPr lang="en-US" smtClean="0"/>
              <a:t>5/31/2023</a:t>
            </a:fld>
            <a:endParaRPr lang="en-US" dirty="0"/>
          </a:p>
        </p:txBody>
      </p:sp>
      <p:sp>
        <p:nvSpPr>
          <p:cNvPr id="5" name="Footer Placeholder 4">
            <a:extLst>
              <a:ext uri="{FF2B5EF4-FFF2-40B4-BE49-F238E27FC236}">
                <a16:creationId xmlns:a16="http://schemas.microsoft.com/office/drawing/2014/main" id="{92575EC3-590B-45FF-BEF8-DB0538767F5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62E40F-AE33-4C93-ACAF-0EBDBCE5E877}"/>
              </a:ext>
            </a:extLst>
          </p:cNvPr>
          <p:cNvSpPr>
            <a:spLocks noGrp="1"/>
          </p:cNvSpPr>
          <p:nvPr>
            <p:ph type="sldNum" sz="quarter" idx="12"/>
          </p:nvPr>
        </p:nvSpPr>
        <p:spPr/>
        <p:txBody>
          <a:bodyPr/>
          <a:lstStyle/>
          <a:p>
            <a:fld id="{737953FD-5A27-4F00-ACDF-05753057B826}" type="slidenum">
              <a:rPr lang="en-US" smtClean="0"/>
              <a:t>‹#›</a:t>
            </a:fld>
            <a:endParaRPr lang="en-US" dirty="0"/>
          </a:p>
        </p:txBody>
      </p:sp>
    </p:spTree>
    <p:extLst>
      <p:ext uri="{BB962C8B-B14F-4D97-AF65-F5344CB8AC3E}">
        <p14:creationId xmlns:p14="http://schemas.microsoft.com/office/powerpoint/2010/main" val="92089665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47428-D791-4351-A80C-E376F2F7F2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DE0227-52D7-42B5-8EDC-36E5985D16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F38259-211B-4797-B23B-B84374A09382}"/>
              </a:ext>
            </a:extLst>
          </p:cNvPr>
          <p:cNvSpPr>
            <a:spLocks noGrp="1"/>
          </p:cNvSpPr>
          <p:nvPr>
            <p:ph type="dt" sz="half" idx="10"/>
          </p:nvPr>
        </p:nvSpPr>
        <p:spPr/>
        <p:txBody>
          <a:bodyPr/>
          <a:lstStyle/>
          <a:p>
            <a:fld id="{8A310BF0-4C2B-4E08-9236-1F8B47A25114}" type="datetimeFigureOut">
              <a:rPr lang="en-US" smtClean="0"/>
              <a:t>5/31/2023</a:t>
            </a:fld>
            <a:endParaRPr lang="en-US" dirty="0"/>
          </a:p>
        </p:txBody>
      </p:sp>
      <p:sp>
        <p:nvSpPr>
          <p:cNvPr id="5" name="Footer Placeholder 4">
            <a:extLst>
              <a:ext uri="{FF2B5EF4-FFF2-40B4-BE49-F238E27FC236}">
                <a16:creationId xmlns:a16="http://schemas.microsoft.com/office/drawing/2014/main" id="{A64A2B6E-7A38-449F-950F-FC056D4D163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5AF3DE7-0D8C-4E17-84EB-C2B7BF7FBFDE}"/>
              </a:ext>
            </a:extLst>
          </p:cNvPr>
          <p:cNvSpPr>
            <a:spLocks noGrp="1"/>
          </p:cNvSpPr>
          <p:nvPr>
            <p:ph type="sldNum" sz="quarter" idx="12"/>
          </p:nvPr>
        </p:nvSpPr>
        <p:spPr/>
        <p:txBody>
          <a:bodyPr/>
          <a:lstStyle/>
          <a:p>
            <a:fld id="{737953FD-5A27-4F00-ACDF-05753057B826}" type="slidenum">
              <a:rPr lang="en-US" smtClean="0"/>
              <a:t>‹#›</a:t>
            </a:fld>
            <a:endParaRPr lang="en-US" dirty="0"/>
          </a:p>
        </p:txBody>
      </p:sp>
    </p:spTree>
    <p:extLst>
      <p:ext uri="{BB962C8B-B14F-4D97-AF65-F5344CB8AC3E}">
        <p14:creationId xmlns:p14="http://schemas.microsoft.com/office/powerpoint/2010/main" val="23026162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93F49-580E-4F1C-8BCF-7903DBE208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B44FE1-39F3-48DE-940D-FA0D014401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5FF69F-9631-4BDE-9116-E6E4086A72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B49E1D-91D8-4E7D-8814-609202413943}"/>
              </a:ext>
            </a:extLst>
          </p:cNvPr>
          <p:cNvSpPr>
            <a:spLocks noGrp="1"/>
          </p:cNvSpPr>
          <p:nvPr>
            <p:ph type="dt" sz="half" idx="10"/>
          </p:nvPr>
        </p:nvSpPr>
        <p:spPr/>
        <p:txBody>
          <a:bodyPr/>
          <a:lstStyle/>
          <a:p>
            <a:fld id="{8A310BF0-4C2B-4E08-9236-1F8B47A25114}" type="datetimeFigureOut">
              <a:rPr lang="en-US" smtClean="0"/>
              <a:t>5/31/2023</a:t>
            </a:fld>
            <a:endParaRPr lang="en-US" dirty="0"/>
          </a:p>
        </p:txBody>
      </p:sp>
      <p:sp>
        <p:nvSpPr>
          <p:cNvPr id="6" name="Footer Placeholder 5">
            <a:extLst>
              <a:ext uri="{FF2B5EF4-FFF2-40B4-BE49-F238E27FC236}">
                <a16:creationId xmlns:a16="http://schemas.microsoft.com/office/drawing/2014/main" id="{2FB907FF-DCA0-4580-998B-E1AF4682B41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BA25B3-E08F-424E-B491-F23AE7AA4DEC}"/>
              </a:ext>
            </a:extLst>
          </p:cNvPr>
          <p:cNvSpPr>
            <a:spLocks noGrp="1"/>
          </p:cNvSpPr>
          <p:nvPr>
            <p:ph type="sldNum" sz="quarter" idx="12"/>
          </p:nvPr>
        </p:nvSpPr>
        <p:spPr/>
        <p:txBody>
          <a:bodyPr/>
          <a:lstStyle/>
          <a:p>
            <a:fld id="{737953FD-5A27-4F00-ACDF-05753057B826}" type="slidenum">
              <a:rPr lang="en-US" smtClean="0"/>
              <a:t>‹#›</a:t>
            </a:fld>
            <a:endParaRPr lang="en-US" dirty="0"/>
          </a:p>
        </p:txBody>
      </p:sp>
    </p:spTree>
    <p:extLst>
      <p:ext uri="{BB962C8B-B14F-4D97-AF65-F5344CB8AC3E}">
        <p14:creationId xmlns:p14="http://schemas.microsoft.com/office/powerpoint/2010/main" val="277398976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E989F-0E83-486B-AEB2-DDDF02BF65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3B3BC6-2FBF-4298-8853-4F2BF2CA07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6C10A7-D042-4615-B580-B93F9C8DFC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94B1AA-DA5C-4070-A6F4-CD92CE5502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D2C471-E152-43B9-A800-2CBFE64994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8EA8FF-2753-4D6A-9D08-08CFF8AF95BA}"/>
              </a:ext>
            </a:extLst>
          </p:cNvPr>
          <p:cNvSpPr>
            <a:spLocks noGrp="1"/>
          </p:cNvSpPr>
          <p:nvPr>
            <p:ph type="dt" sz="half" idx="10"/>
          </p:nvPr>
        </p:nvSpPr>
        <p:spPr/>
        <p:txBody>
          <a:bodyPr/>
          <a:lstStyle/>
          <a:p>
            <a:fld id="{8A310BF0-4C2B-4E08-9236-1F8B47A25114}" type="datetimeFigureOut">
              <a:rPr lang="en-US" smtClean="0"/>
              <a:t>5/31/2023</a:t>
            </a:fld>
            <a:endParaRPr lang="en-US" dirty="0"/>
          </a:p>
        </p:txBody>
      </p:sp>
      <p:sp>
        <p:nvSpPr>
          <p:cNvPr id="8" name="Footer Placeholder 7">
            <a:extLst>
              <a:ext uri="{FF2B5EF4-FFF2-40B4-BE49-F238E27FC236}">
                <a16:creationId xmlns:a16="http://schemas.microsoft.com/office/drawing/2014/main" id="{A992C2DA-9588-4CBF-89A1-0E75C4A67F8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8C89196-2D4F-4FD6-8F3B-99EF3219CA77}"/>
              </a:ext>
            </a:extLst>
          </p:cNvPr>
          <p:cNvSpPr>
            <a:spLocks noGrp="1"/>
          </p:cNvSpPr>
          <p:nvPr>
            <p:ph type="sldNum" sz="quarter" idx="12"/>
          </p:nvPr>
        </p:nvSpPr>
        <p:spPr/>
        <p:txBody>
          <a:bodyPr/>
          <a:lstStyle/>
          <a:p>
            <a:fld id="{737953FD-5A27-4F00-ACDF-05753057B826}" type="slidenum">
              <a:rPr lang="en-US" smtClean="0"/>
              <a:t>‹#›</a:t>
            </a:fld>
            <a:endParaRPr lang="en-US" dirty="0"/>
          </a:p>
        </p:txBody>
      </p:sp>
    </p:spTree>
    <p:extLst>
      <p:ext uri="{BB962C8B-B14F-4D97-AF65-F5344CB8AC3E}">
        <p14:creationId xmlns:p14="http://schemas.microsoft.com/office/powerpoint/2010/main" val="165186041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F5F1C-44EB-4D5F-B77C-BAB92F7E5C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E4C976-DF19-4B66-BDD9-49024C09B64D}"/>
              </a:ext>
            </a:extLst>
          </p:cNvPr>
          <p:cNvSpPr>
            <a:spLocks noGrp="1"/>
          </p:cNvSpPr>
          <p:nvPr>
            <p:ph type="dt" sz="half" idx="10"/>
          </p:nvPr>
        </p:nvSpPr>
        <p:spPr/>
        <p:txBody>
          <a:bodyPr/>
          <a:lstStyle/>
          <a:p>
            <a:fld id="{8A310BF0-4C2B-4E08-9236-1F8B47A25114}" type="datetimeFigureOut">
              <a:rPr lang="en-US" smtClean="0"/>
              <a:t>5/31/2023</a:t>
            </a:fld>
            <a:endParaRPr lang="en-US" dirty="0"/>
          </a:p>
        </p:txBody>
      </p:sp>
      <p:sp>
        <p:nvSpPr>
          <p:cNvPr id="4" name="Footer Placeholder 3">
            <a:extLst>
              <a:ext uri="{FF2B5EF4-FFF2-40B4-BE49-F238E27FC236}">
                <a16:creationId xmlns:a16="http://schemas.microsoft.com/office/drawing/2014/main" id="{4DA5524F-A88D-4622-A8E8-F4121579E30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110AB55-55DF-4C79-9685-0F6055FA307F}"/>
              </a:ext>
            </a:extLst>
          </p:cNvPr>
          <p:cNvSpPr>
            <a:spLocks noGrp="1"/>
          </p:cNvSpPr>
          <p:nvPr>
            <p:ph type="sldNum" sz="quarter" idx="12"/>
          </p:nvPr>
        </p:nvSpPr>
        <p:spPr/>
        <p:txBody>
          <a:bodyPr/>
          <a:lstStyle/>
          <a:p>
            <a:fld id="{737953FD-5A27-4F00-ACDF-05753057B826}" type="slidenum">
              <a:rPr lang="en-US" smtClean="0"/>
              <a:t>‹#›</a:t>
            </a:fld>
            <a:endParaRPr lang="en-US" dirty="0"/>
          </a:p>
        </p:txBody>
      </p:sp>
    </p:spTree>
    <p:extLst>
      <p:ext uri="{BB962C8B-B14F-4D97-AF65-F5344CB8AC3E}">
        <p14:creationId xmlns:p14="http://schemas.microsoft.com/office/powerpoint/2010/main" val="408371579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585CE4-134E-418B-B11D-D93E4537FC8D}"/>
              </a:ext>
            </a:extLst>
          </p:cNvPr>
          <p:cNvSpPr>
            <a:spLocks noGrp="1"/>
          </p:cNvSpPr>
          <p:nvPr>
            <p:ph type="dt" sz="half" idx="10"/>
          </p:nvPr>
        </p:nvSpPr>
        <p:spPr/>
        <p:txBody>
          <a:bodyPr/>
          <a:lstStyle/>
          <a:p>
            <a:fld id="{8A310BF0-4C2B-4E08-9236-1F8B47A25114}" type="datetimeFigureOut">
              <a:rPr lang="en-US" smtClean="0"/>
              <a:t>5/31/2023</a:t>
            </a:fld>
            <a:endParaRPr lang="en-US" dirty="0"/>
          </a:p>
        </p:txBody>
      </p:sp>
      <p:sp>
        <p:nvSpPr>
          <p:cNvPr id="3" name="Footer Placeholder 2">
            <a:extLst>
              <a:ext uri="{FF2B5EF4-FFF2-40B4-BE49-F238E27FC236}">
                <a16:creationId xmlns:a16="http://schemas.microsoft.com/office/drawing/2014/main" id="{53AB315A-45AD-41DA-94AB-48A8410AB49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341D6E2-8A29-4A68-A69F-99BC0C1653AD}"/>
              </a:ext>
            </a:extLst>
          </p:cNvPr>
          <p:cNvSpPr>
            <a:spLocks noGrp="1"/>
          </p:cNvSpPr>
          <p:nvPr>
            <p:ph type="sldNum" sz="quarter" idx="12"/>
          </p:nvPr>
        </p:nvSpPr>
        <p:spPr/>
        <p:txBody>
          <a:bodyPr/>
          <a:lstStyle/>
          <a:p>
            <a:fld id="{737953FD-5A27-4F00-ACDF-05753057B826}" type="slidenum">
              <a:rPr lang="en-US" smtClean="0"/>
              <a:t>‹#›</a:t>
            </a:fld>
            <a:endParaRPr lang="en-US" dirty="0"/>
          </a:p>
        </p:txBody>
      </p:sp>
    </p:spTree>
    <p:extLst>
      <p:ext uri="{BB962C8B-B14F-4D97-AF65-F5344CB8AC3E}">
        <p14:creationId xmlns:p14="http://schemas.microsoft.com/office/powerpoint/2010/main" val="185425199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8A751-E5FF-42EE-B81B-BF0E5732DE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03E0B3-AD0B-41F3-9E01-B605ECBECD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D9B20F-92ED-4D76-B4CB-6B67EE2846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E44261-C774-42BC-8ADD-058060CC6B71}"/>
              </a:ext>
            </a:extLst>
          </p:cNvPr>
          <p:cNvSpPr>
            <a:spLocks noGrp="1"/>
          </p:cNvSpPr>
          <p:nvPr>
            <p:ph type="dt" sz="half" idx="10"/>
          </p:nvPr>
        </p:nvSpPr>
        <p:spPr/>
        <p:txBody>
          <a:bodyPr/>
          <a:lstStyle/>
          <a:p>
            <a:fld id="{8A310BF0-4C2B-4E08-9236-1F8B47A25114}" type="datetimeFigureOut">
              <a:rPr lang="en-US" smtClean="0"/>
              <a:t>5/31/2023</a:t>
            </a:fld>
            <a:endParaRPr lang="en-US" dirty="0"/>
          </a:p>
        </p:txBody>
      </p:sp>
      <p:sp>
        <p:nvSpPr>
          <p:cNvPr id="6" name="Footer Placeholder 5">
            <a:extLst>
              <a:ext uri="{FF2B5EF4-FFF2-40B4-BE49-F238E27FC236}">
                <a16:creationId xmlns:a16="http://schemas.microsoft.com/office/drawing/2014/main" id="{4AA99269-774E-44A8-AC44-1C4657ED1D4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F92382B-1B17-445C-8199-A4066F291994}"/>
              </a:ext>
            </a:extLst>
          </p:cNvPr>
          <p:cNvSpPr>
            <a:spLocks noGrp="1"/>
          </p:cNvSpPr>
          <p:nvPr>
            <p:ph type="sldNum" sz="quarter" idx="12"/>
          </p:nvPr>
        </p:nvSpPr>
        <p:spPr/>
        <p:txBody>
          <a:bodyPr/>
          <a:lstStyle/>
          <a:p>
            <a:fld id="{737953FD-5A27-4F00-ACDF-05753057B826}" type="slidenum">
              <a:rPr lang="en-US" smtClean="0"/>
              <a:t>‹#›</a:t>
            </a:fld>
            <a:endParaRPr lang="en-US" dirty="0"/>
          </a:p>
        </p:txBody>
      </p:sp>
    </p:spTree>
    <p:extLst>
      <p:ext uri="{BB962C8B-B14F-4D97-AF65-F5344CB8AC3E}">
        <p14:creationId xmlns:p14="http://schemas.microsoft.com/office/powerpoint/2010/main" val="236977495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529CC-06EC-4130-9438-D9C9F46473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C8DC0D-E728-4115-A914-5C7001427C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E21C75E-D98E-48F5-9353-7A40905586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4DE5BA-9FCD-40BF-A37A-88A935D0A2AB}"/>
              </a:ext>
            </a:extLst>
          </p:cNvPr>
          <p:cNvSpPr>
            <a:spLocks noGrp="1"/>
          </p:cNvSpPr>
          <p:nvPr>
            <p:ph type="dt" sz="half" idx="10"/>
          </p:nvPr>
        </p:nvSpPr>
        <p:spPr/>
        <p:txBody>
          <a:bodyPr/>
          <a:lstStyle/>
          <a:p>
            <a:fld id="{8A310BF0-4C2B-4E08-9236-1F8B47A25114}" type="datetimeFigureOut">
              <a:rPr lang="en-US" smtClean="0"/>
              <a:t>5/31/2023</a:t>
            </a:fld>
            <a:endParaRPr lang="en-US" dirty="0"/>
          </a:p>
        </p:txBody>
      </p:sp>
      <p:sp>
        <p:nvSpPr>
          <p:cNvPr id="6" name="Footer Placeholder 5">
            <a:extLst>
              <a:ext uri="{FF2B5EF4-FFF2-40B4-BE49-F238E27FC236}">
                <a16:creationId xmlns:a16="http://schemas.microsoft.com/office/drawing/2014/main" id="{F18A3C34-0246-4289-B9D8-DF7B3CF9F46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B15D74B-0614-44C9-8A53-95B39A617AC4}"/>
              </a:ext>
            </a:extLst>
          </p:cNvPr>
          <p:cNvSpPr>
            <a:spLocks noGrp="1"/>
          </p:cNvSpPr>
          <p:nvPr>
            <p:ph type="sldNum" sz="quarter" idx="12"/>
          </p:nvPr>
        </p:nvSpPr>
        <p:spPr/>
        <p:txBody>
          <a:bodyPr/>
          <a:lstStyle/>
          <a:p>
            <a:fld id="{737953FD-5A27-4F00-ACDF-05753057B826}" type="slidenum">
              <a:rPr lang="en-US" smtClean="0"/>
              <a:t>‹#›</a:t>
            </a:fld>
            <a:endParaRPr lang="en-US" dirty="0"/>
          </a:p>
        </p:txBody>
      </p:sp>
    </p:spTree>
    <p:extLst>
      <p:ext uri="{BB962C8B-B14F-4D97-AF65-F5344CB8AC3E}">
        <p14:creationId xmlns:p14="http://schemas.microsoft.com/office/powerpoint/2010/main" val="5827151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80A56F-3725-4FD2-BB3E-DCAF01A293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E89629-C570-4057-9353-30355B4BDF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E821AE-74E5-4F53-9593-AE40D084B6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310BF0-4C2B-4E08-9236-1F8B47A25114}" type="datetimeFigureOut">
              <a:rPr lang="en-US" smtClean="0"/>
              <a:t>5/31/2023</a:t>
            </a:fld>
            <a:endParaRPr lang="en-US" dirty="0"/>
          </a:p>
        </p:txBody>
      </p:sp>
      <p:sp>
        <p:nvSpPr>
          <p:cNvPr id="5" name="Footer Placeholder 4">
            <a:extLst>
              <a:ext uri="{FF2B5EF4-FFF2-40B4-BE49-F238E27FC236}">
                <a16:creationId xmlns:a16="http://schemas.microsoft.com/office/drawing/2014/main" id="{D2A11741-3337-4482-9F0B-9642588B31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5BD8C12-7022-43A8-AB44-925090FF41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7953FD-5A27-4F00-ACDF-05753057B826}" type="slidenum">
              <a:rPr lang="en-US" smtClean="0"/>
              <a:t>‹#›</a:t>
            </a:fld>
            <a:endParaRPr lang="en-US" dirty="0"/>
          </a:p>
        </p:txBody>
      </p:sp>
    </p:spTree>
    <p:extLst>
      <p:ext uri="{BB962C8B-B14F-4D97-AF65-F5344CB8AC3E}">
        <p14:creationId xmlns:p14="http://schemas.microsoft.com/office/powerpoint/2010/main" val="31223048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hyperlink" Target="Sgt%20Pullease.mp4"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hyperlink" Target="Seattle.mp4" TargetMode="External"/><Relationship Id="rId10" Type="http://schemas.openxmlformats.org/officeDocument/2006/relationships/image" Target="../media/image18.png"/><Relationship Id="rId4" Type="http://schemas.microsoft.com/office/2007/relationships/hdphoto" Target="../media/hdphoto6.wdp"/><Relationship Id="rId9" Type="http://schemas.openxmlformats.org/officeDocument/2006/relationships/hyperlink" Target="Wubbels.mp4"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1.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5.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8.wdp"/></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00CA67A-C89B-4120-AA5D-D651E8F207BA}"/>
              </a:ext>
            </a:extLst>
          </p:cNvPr>
          <p:cNvSpPr>
            <a:spLocks noGrp="1"/>
          </p:cNvSpPr>
          <p:nvPr>
            <p:ph sz="half" idx="2"/>
          </p:nvPr>
        </p:nvSpPr>
        <p:spPr>
          <a:xfrm>
            <a:off x="6096000" y="1000812"/>
            <a:ext cx="5181600" cy="4351338"/>
          </a:xfrm>
          <a:solidFill>
            <a:srgbClr val="0047BB"/>
          </a:solidFill>
        </p:spPr>
        <p:txBody>
          <a:bodyPr>
            <a:normAutofit/>
          </a:bodyPr>
          <a:lstStyle/>
          <a:p>
            <a:pPr marL="0" indent="0">
              <a:buNone/>
            </a:pPr>
            <a:endParaRPr lang="en-US" sz="3200" dirty="0">
              <a:solidFill>
                <a:schemeClr val="bg1"/>
              </a:solidFill>
              <a:latin typeface="Gotham Book" pitchFamily="50" charset="0"/>
              <a:cs typeface="Gotham Book" pitchFamily="50" charset="0"/>
            </a:endParaRPr>
          </a:p>
          <a:p>
            <a:pPr marL="0" indent="0">
              <a:buNone/>
            </a:pPr>
            <a:endParaRPr lang="en-US" sz="3200" dirty="0">
              <a:solidFill>
                <a:schemeClr val="bg1"/>
              </a:solidFill>
              <a:latin typeface="Gotham Book" pitchFamily="50" charset="0"/>
              <a:cs typeface="Gotham Book" pitchFamily="50" charset="0"/>
            </a:endParaRPr>
          </a:p>
          <a:p>
            <a:pPr marL="0" indent="0">
              <a:buNone/>
            </a:pPr>
            <a:endParaRPr lang="en-US" sz="3200" dirty="0">
              <a:solidFill>
                <a:schemeClr val="bg1"/>
              </a:solidFill>
              <a:latin typeface="Gotham Book" pitchFamily="50" charset="0"/>
              <a:cs typeface="Gotham Book" pitchFamily="50" charset="0"/>
            </a:endParaRPr>
          </a:p>
        </p:txBody>
      </p:sp>
      <p:sp>
        <p:nvSpPr>
          <p:cNvPr id="8" name="Rectangle 7">
            <a:extLst>
              <a:ext uri="{FF2B5EF4-FFF2-40B4-BE49-F238E27FC236}">
                <a16:creationId xmlns:a16="http://schemas.microsoft.com/office/drawing/2014/main" id="{042263A6-316C-4CA5-8C0A-D124E0EEDAB6}"/>
              </a:ext>
            </a:extLst>
          </p:cNvPr>
          <p:cNvSpPr/>
          <p:nvPr/>
        </p:nvSpPr>
        <p:spPr>
          <a:xfrm>
            <a:off x="0" y="6488669"/>
            <a:ext cx="12192000" cy="369332"/>
          </a:xfrm>
          <a:prstGeom prst="rect">
            <a:avLst/>
          </a:prstGeom>
          <a:solidFill>
            <a:srgbClr val="0047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DA9FB641-3C08-4D05-9E9B-8158B3487E99}"/>
              </a:ext>
            </a:extLst>
          </p:cNvPr>
          <p:cNvCxnSpPr>
            <a:cxnSpLocks/>
          </p:cNvCxnSpPr>
          <p:nvPr/>
        </p:nvCxnSpPr>
        <p:spPr>
          <a:xfrm>
            <a:off x="0" y="6408312"/>
            <a:ext cx="12201331" cy="0"/>
          </a:xfrm>
          <a:prstGeom prst="line">
            <a:avLst/>
          </a:prstGeom>
          <a:ln w="34925">
            <a:solidFill>
              <a:srgbClr val="FE5000"/>
            </a:solidFill>
          </a:ln>
        </p:spPr>
        <p:style>
          <a:lnRef idx="1">
            <a:schemeClr val="accent1"/>
          </a:lnRef>
          <a:fillRef idx="0">
            <a:schemeClr val="accent1"/>
          </a:fillRef>
          <a:effectRef idx="0">
            <a:schemeClr val="accent1"/>
          </a:effectRef>
          <a:fontRef idx="minor">
            <a:schemeClr val="tx1"/>
          </a:fontRef>
        </p:style>
      </p:cxnSp>
      <p:sp>
        <p:nvSpPr>
          <p:cNvPr id="16" name="Content Placeholder 3">
            <a:extLst>
              <a:ext uri="{FF2B5EF4-FFF2-40B4-BE49-F238E27FC236}">
                <a16:creationId xmlns:a16="http://schemas.microsoft.com/office/drawing/2014/main" id="{0F48A9CE-F3EE-413B-9DEB-8B112158E462}"/>
              </a:ext>
            </a:extLst>
          </p:cNvPr>
          <p:cNvSpPr txBox="1">
            <a:spLocks/>
          </p:cNvSpPr>
          <p:nvPr/>
        </p:nvSpPr>
        <p:spPr>
          <a:xfrm>
            <a:off x="5973102" y="904173"/>
            <a:ext cx="5411756" cy="4544616"/>
          </a:xfrm>
          <a:prstGeom prst="rect">
            <a:avLst/>
          </a:prstGeom>
          <a:noFill/>
          <a:ln w="25400">
            <a:solidFill>
              <a:srgbClr val="FE500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2" name="TextBox 1">
            <a:extLst>
              <a:ext uri="{FF2B5EF4-FFF2-40B4-BE49-F238E27FC236}">
                <a16:creationId xmlns:a16="http://schemas.microsoft.com/office/drawing/2014/main" id="{F6129046-8470-4E2D-90B9-991899901701}"/>
              </a:ext>
            </a:extLst>
          </p:cNvPr>
          <p:cNvSpPr txBox="1"/>
          <p:nvPr/>
        </p:nvSpPr>
        <p:spPr>
          <a:xfrm>
            <a:off x="6176382" y="1000812"/>
            <a:ext cx="5101218" cy="3816429"/>
          </a:xfrm>
          <a:prstGeom prst="rect">
            <a:avLst/>
          </a:prstGeom>
          <a:noFill/>
        </p:spPr>
        <p:txBody>
          <a:bodyPr wrap="square" lIns="91440" tIns="45720" rIns="91440" bIns="45720" rtlCol="0" anchor="t">
            <a:spAutoFit/>
          </a:bodyPr>
          <a:lstStyle/>
          <a:p>
            <a:pPr algn="ctr"/>
            <a:endParaRPr lang="en-US" sz="1200" b="1" dirty="0">
              <a:solidFill>
                <a:schemeClr val="bg1"/>
              </a:solidFill>
            </a:endParaRPr>
          </a:p>
          <a:p>
            <a:pPr algn="ctr"/>
            <a:endParaRPr lang="en-US" sz="1200" b="1" dirty="0">
              <a:solidFill>
                <a:schemeClr val="bg1"/>
              </a:solidFill>
            </a:endParaRPr>
          </a:p>
          <a:p>
            <a:r>
              <a:rPr lang="en-US" sz="2800" dirty="0">
                <a:solidFill>
                  <a:schemeClr val="bg1"/>
                </a:solidFill>
              </a:rPr>
              <a:t>Trends and steps toward continuous improvement in policing</a:t>
            </a:r>
            <a:endParaRPr lang="en-US" sz="1200" b="1" dirty="0">
              <a:solidFill>
                <a:schemeClr val="bg1"/>
              </a:solidFill>
            </a:endParaRPr>
          </a:p>
          <a:p>
            <a:endParaRPr lang="en-US" sz="1200" b="1" dirty="0">
              <a:solidFill>
                <a:schemeClr val="bg1"/>
              </a:solidFill>
            </a:endParaRPr>
          </a:p>
          <a:p>
            <a:endParaRPr lang="en-US" sz="1200" b="1" dirty="0">
              <a:solidFill>
                <a:schemeClr val="bg1"/>
              </a:solidFill>
            </a:endParaRPr>
          </a:p>
          <a:p>
            <a:r>
              <a:rPr lang="en-US" sz="2200" b="1" dirty="0">
                <a:solidFill>
                  <a:schemeClr val="bg1"/>
                </a:solidFill>
              </a:rPr>
              <a:t>Ken Wallentine</a:t>
            </a:r>
          </a:p>
          <a:p>
            <a:r>
              <a:rPr lang="en-US" sz="2000" dirty="0">
                <a:solidFill>
                  <a:schemeClr val="bg1"/>
                </a:solidFill>
              </a:rPr>
              <a:t>Chief of Police</a:t>
            </a:r>
          </a:p>
          <a:p>
            <a:r>
              <a:rPr lang="en-US" sz="2000" dirty="0">
                <a:solidFill>
                  <a:schemeClr val="bg1"/>
                </a:solidFill>
              </a:rPr>
              <a:t>West Jordan, Utah</a:t>
            </a:r>
            <a:endParaRPr lang="en-US" sz="1200" dirty="0">
              <a:solidFill>
                <a:schemeClr val="bg1"/>
              </a:solidFill>
            </a:endParaRPr>
          </a:p>
          <a:p>
            <a:endParaRPr lang="en-US" sz="1200" dirty="0">
              <a:solidFill>
                <a:schemeClr val="bg1"/>
              </a:solidFill>
            </a:endParaRPr>
          </a:p>
          <a:p>
            <a:endParaRPr lang="en-US" sz="1200" dirty="0">
              <a:solidFill>
                <a:schemeClr val="bg1"/>
              </a:solidFill>
            </a:endParaRPr>
          </a:p>
          <a:p>
            <a:r>
              <a:rPr lang="en-US" sz="1200" dirty="0">
                <a:solidFill>
                  <a:schemeClr val="bg1"/>
                </a:solidFill>
              </a:rPr>
              <a:t>UMAA Spring Conference</a:t>
            </a:r>
          </a:p>
          <a:p>
            <a:r>
              <a:rPr lang="en-US" sz="1200" dirty="0">
                <a:solidFill>
                  <a:schemeClr val="bg1"/>
                </a:solidFill>
                <a:cs typeface="Calibri"/>
              </a:rPr>
              <a:t>May 3, 2023</a:t>
            </a:r>
          </a:p>
        </p:txBody>
      </p:sp>
      <p:pic>
        <p:nvPicPr>
          <p:cNvPr id="6" name="Picture 5">
            <a:extLst>
              <a:ext uri="{FF2B5EF4-FFF2-40B4-BE49-F238E27FC236}">
                <a16:creationId xmlns:a16="http://schemas.microsoft.com/office/drawing/2014/main" id="{31A22BEB-0A43-3756-CF45-872E69341CD6}"/>
              </a:ext>
            </a:extLst>
          </p:cNvPr>
          <p:cNvPicPr>
            <a:picLocks noChangeAspect="1"/>
          </p:cNvPicPr>
          <p:nvPr/>
        </p:nvPicPr>
        <p:blipFill>
          <a:blip r:embed="rId3"/>
          <a:stretch>
            <a:fillRect/>
          </a:stretch>
        </p:blipFill>
        <p:spPr>
          <a:xfrm>
            <a:off x="2082607" y="2020696"/>
            <a:ext cx="1678291" cy="2365658"/>
          </a:xfrm>
          <a:prstGeom prst="rect">
            <a:avLst/>
          </a:prstGeom>
        </p:spPr>
      </p:pic>
    </p:spTree>
    <p:extLst>
      <p:ext uri="{BB962C8B-B14F-4D97-AF65-F5344CB8AC3E}">
        <p14:creationId xmlns:p14="http://schemas.microsoft.com/office/powerpoint/2010/main" val="342997666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leeping on a bed&#10;&#10;Description generated with high confidence">
            <a:extLst>
              <a:ext uri="{FF2B5EF4-FFF2-40B4-BE49-F238E27FC236}">
                <a16:creationId xmlns:a16="http://schemas.microsoft.com/office/drawing/2014/main" id="{036A9AB1-FE80-4139-908F-62E5CC873D6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0" y="3350907"/>
            <a:ext cx="12192000" cy="3507093"/>
          </a:xfrm>
          <a:prstGeom prst="rect">
            <a:avLst/>
          </a:prstGeom>
        </p:spPr>
      </p:pic>
      <p:sp>
        <p:nvSpPr>
          <p:cNvPr id="6" name="Rectangle 5">
            <a:extLst>
              <a:ext uri="{FF2B5EF4-FFF2-40B4-BE49-F238E27FC236}">
                <a16:creationId xmlns:a16="http://schemas.microsoft.com/office/drawing/2014/main" id="{F7BCD15F-390D-4F64-A235-DFD752015B75}"/>
              </a:ext>
            </a:extLst>
          </p:cNvPr>
          <p:cNvSpPr/>
          <p:nvPr/>
        </p:nvSpPr>
        <p:spPr>
          <a:xfrm>
            <a:off x="0" y="3350908"/>
            <a:ext cx="12192000" cy="3507092"/>
          </a:xfrm>
          <a:prstGeom prst="rect">
            <a:avLst/>
          </a:prstGeom>
          <a:solidFill>
            <a:srgbClr val="A73A0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4AAD6FA4-CDEE-41BA-9D7F-4DBCC6D5501E}"/>
              </a:ext>
            </a:extLst>
          </p:cNvPr>
          <p:cNvSpPr txBox="1">
            <a:spLocks/>
          </p:cNvSpPr>
          <p:nvPr/>
        </p:nvSpPr>
        <p:spPr>
          <a:xfrm>
            <a:off x="2640647" y="1371600"/>
            <a:ext cx="6910706" cy="7874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kern="1200">
                <a:solidFill>
                  <a:schemeClr val="tx1"/>
                </a:solidFill>
                <a:latin typeface="Source Sans Pro" panose="020B0503030403020204" pitchFamily="34" charset="0"/>
                <a:ea typeface="Source Sans Pro" panose="020B0503030403020204" pitchFamily="34" charset="0"/>
                <a:cs typeface="+mj-cs"/>
              </a:defRPr>
            </a:lvl1pPr>
          </a:lstStyle>
          <a:p>
            <a:pPr algn="ctr"/>
            <a:endParaRPr lang="en-US" sz="4800" dirty="0">
              <a:solidFill>
                <a:srgbClr val="A73A09"/>
              </a:solidFill>
              <a:latin typeface="Source Sans Pro Black" panose="020B0803030403020204" pitchFamily="34" charset="0"/>
              <a:ea typeface="Source Sans Pro Black" panose="020B0803030403020204" pitchFamily="34" charset="0"/>
            </a:endParaRPr>
          </a:p>
        </p:txBody>
      </p:sp>
      <p:sp>
        <p:nvSpPr>
          <p:cNvPr id="2" name="Title 2">
            <a:extLst>
              <a:ext uri="{FF2B5EF4-FFF2-40B4-BE49-F238E27FC236}">
                <a16:creationId xmlns:a16="http://schemas.microsoft.com/office/drawing/2014/main" id="{D90B3542-9655-8A06-568E-A09D80454738}"/>
              </a:ext>
            </a:extLst>
          </p:cNvPr>
          <p:cNvSpPr txBox="1">
            <a:spLocks/>
          </p:cNvSpPr>
          <p:nvPr/>
        </p:nvSpPr>
        <p:spPr>
          <a:xfrm>
            <a:off x="862083" y="1106991"/>
            <a:ext cx="1046783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Source Sans Pro" panose="020B0503030403020204" pitchFamily="34" charset="0"/>
                <a:ea typeface="Source Sans Pro" panose="020B0503030403020204" pitchFamily="34" charset="0"/>
                <a:cs typeface="+mj-cs"/>
              </a:defRPr>
            </a:lvl1pPr>
          </a:lstStyle>
          <a:p>
            <a:pPr algn="ctr"/>
            <a:r>
              <a:rPr lang="en-US" sz="4800" dirty="0">
                <a:solidFill>
                  <a:srgbClr val="A73A09"/>
                </a:solidFill>
                <a:latin typeface="Source Sans Pro Black" panose="020B0803030403020204" pitchFamily="34" charset="0"/>
                <a:ea typeface="Source Sans Pro Black" panose="020B0803030403020204" pitchFamily="34" charset="0"/>
              </a:rPr>
              <a:t>Duty to Intervene (SB 26)</a:t>
            </a:r>
          </a:p>
        </p:txBody>
      </p:sp>
      <p:pic>
        <p:nvPicPr>
          <p:cNvPr id="5" name="Picture 4" descr="A group of people in riot gear&#10;&#10;Description automatically generated with low confidence">
            <a:hlinkClick r:id="rId5" action="ppaction://hlinkfile"/>
            <a:extLst>
              <a:ext uri="{FF2B5EF4-FFF2-40B4-BE49-F238E27FC236}">
                <a16:creationId xmlns:a16="http://schemas.microsoft.com/office/drawing/2014/main" id="{BE389C88-66AE-5EEB-F8F4-329F1408EE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771" y="3848060"/>
            <a:ext cx="4020458" cy="2512786"/>
          </a:xfrm>
          <a:prstGeom prst="rect">
            <a:avLst/>
          </a:prstGeom>
        </p:spPr>
      </p:pic>
      <p:pic>
        <p:nvPicPr>
          <p:cNvPr id="9" name="Picture 8" descr="A picture containing person, sport&#10;&#10;Description automatically generated">
            <a:hlinkClick r:id="rId7" action="ppaction://hlinkfile"/>
            <a:extLst>
              <a:ext uri="{FF2B5EF4-FFF2-40B4-BE49-F238E27FC236}">
                <a16:creationId xmlns:a16="http://schemas.microsoft.com/office/drawing/2014/main" id="{7B40F68F-7C94-25A2-4CF0-FF27C1124579}"/>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7133773" y="3848060"/>
            <a:ext cx="4000143" cy="2512786"/>
          </a:xfrm>
          <a:prstGeom prst="rect">
            <a:avLst/>
          </a:prstGeom>
        </p:spPr>
      </p:pic>
      <p:pic>
        <p:nvPicPr>
          <p:cNvPr id="10" name="Picture 9">
            <a:hlinkClick r:id="rId9" action="ppaction://hlinkfile"/>
            <a:extLst>
              <a:ext uri="{FF2B5EF4-FFF2-40B4-BE49-F238E27FC236}">
                <a16:creationId xmlns:a16="http://schemas.microsoft.com/office/drawing/2014/main" id="{D62EBA2F-047A-8352-0196-3F8F3E78F45A}"/>
              </a:ext>
            </a:extLst>
          </p:cNvPr>
          <p:cNvPicPr>
            <a:picLocks noChangeAspect="1"/>
          </p:cNvPicPr>
          <p:nvPr/>
        </p:nvPicPr>
        <p:blipFill>
          <a:blip r:embed="rId10"/>
          <a:stretch>
            <a:fillRect/>
          </a:stretch>
        </p:blipFill>
        <p:spPr>
          <a:xfrm>
            <a:off x="5434856" y="4347573"/>
            <a:ext cx="1322290" cy="1513760"/>
          </a:xfrm>
          <a:prstGeom prst="rect">
            <a:avLst/>
          </a:prstGeom>
        </p:spPr>
      </p:pic>
    </p:spTree>
    <p:extLst>
      <p:ext uri="{BB962C8B-B14F-4D97-AF65-F5344CB8AC3E}">
        <p14:creationId xmlns:p14="http://schemas.microsoft.com/office/powerpoint/2010/main" val="2075315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4523A7-725F-45B8-8339-B0642C0DD2CE}"/>
              </a:ext>
            </a:extLst>
          </p:cNvPr>
          <p:cNvSpPr/>
          <p:nvPr/>
        </p:nvSpPr>
        <p:spPr>
          <a:xfrm>
            <a:off x="0" y="6488669"/>
            <a:ext cx="12192000" cy="369332"/>
          </a:xfrm>
          <a:prstGeom prst="rect">
            <a:avLst/>
          </a:prstGeom>
          <a:solidFill>
            <a:srgbClr val="0047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EC092C1E-B2D4-4EF4-B159-4674143417D9}"/>
              </a:ext>
            </a:extLst>
          </p:cNvPr>
          <p:cNvCxnSpPr>
            <a:cxnSpLocks/>
          </p:cNvCxnSpPr>
          <p:nvPr/>
        </p:nvCxnSpPr>
        <p:spPr>
          <a:xfrm>
            <a:off x="0" y="6408312"/>
            <a:ext cx="12201331" cy="0"/>
          </a:xfrm>
          <a:prstGeom prst="line">
            <a:avLst/>
          </a:prstGeom>
          <a:ln w="34925">
            <a:solidFill>
              <a:srgbClr val="FE5000"/>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person, outdoor, man, sky&#10;&#10;Description generated with very high confidence">
            <a:extLst>
              <a:ext uri="{FF2B5EF4-FFF2-40B4-BE49-F238E27FC236}">
                <a16:creationId xmlns:a16="http://schemas.microsoft.com/office/drawing/2014/main" id="{5C15F1F9-8A81-41E0-9CA6-1B342CE2A97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45453"/>
            <a:ext cx="12192000" cy="3507093"/>
          </a:xfrm>
          <a:prstGeom prst="rect">
            <a:avLst/>
          </a:prstGeom>
        </p:spPr>
      </p:pic>
      <p:sp>
        <p:nvSpPr>
          <p:cNvPr id="7" name="Rectangle 6">
            <a:extLst>
              <a:ext uri="{FF2B5EF4-FFF2-40B4-BE49-F238E27FC236}">
                <a16:creationId xmlns:a16="http://schemas.microsoft.com/office/drawing/2014/main" id="{0EEAD093-E6EF-419B-93E0-07128014013D}"/>
              </a:ext>
            </a:extLst>
          </p:cNvPr>
          <p:cNvSpPr/>
          <p:nvPr/>
        </p:nvSpPr>
        <p:spPr>
          <a:xfrm>
            <a:off x="9331" y="-45454"/>
            <a:ext cx="12192000" cy="3507092"/>
          </a:xfrm>
          <a:prstGeom prst="rect">
            <a:avLst/>
          </a:prstGeom>
          <a:solidFill>
            <a:schemeClr val="accent5">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FD7E094A-2CA1-6F60-9822-3D4B022EC87D}"/>
              </a:ext>
            </a:extLst>
          </p:cNvPr>
          <p:cNvPicPr>
            <a:picLocks noChangeAspect="1"/>
          </p:cNvPicPr>
          <p:nvPr/>
        </p:nvPicPr>
        <p:blipFill>
          <a:blip r:embed="rId4"/>
          <a:stretch>
            <a:fillRect/>
          </a:stretch>
        </p:blipFill>
        <p:spPr>
          <a:xfrm>
            <a:off x="1305316" y="187974"/>
            <a:ext cx="2847931" cy="2934591"/>
          </a:xfrm>
          <a:prstGeom prst="rect">
            <a:avLst/>
          </a:prstGeom>
        </p:spPr>
      </p:pic>
      <p:sp>
        <p:nvSpPr>
          <p:cNvPr id="11" name="Rectangle 10">
            <a:extLst>
              <a:ext uri="{FF2B5EF4-FFF2-40B4-BE49-F238E27FC236}">
                <a16:creationId xmlns:a16="http://schemas.microsoft.com/office/drawing/2014/main" id="{4BEDBD4A-8270-36EB-B33F-0A26DC47AB31}"/>
              </a:ext>
            </a:extLst>
          </p:cNvPr>
          <p:cNvSpPr/>
          <p:nvPr/>
        </p:nvSpPr>
        <p:spPr>
          <a:xfrm>
            <a:off x="5266470" y="449688"/>
            <a:ext cx="1490794" cy="24792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B0D4A0-7823-3016-F209-DAB9D589186E}"/>
              </a:ext>
            </a:extLst>
          </p:cNvPr>
          <p:cNvSpPr/>
          <p:nvPr/>
        </p:nvSpPr>
        <p:spPr>
          <a:xfrm>
            <a:off x="7331180" y="449688"/>
            <a:ext cx="1490794" cy="2479202"/>
          </a:xfrm>
          <a:prstGeom prst="rect">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8C7236F-3090-1EF0-07BE-EF8628E28FDC}"/>
              </a:ext>
            </a:extLst>
          </p:cNvPr>
          <p:cNvSpPr/>
          <p:nvPr/>
        </p:nvSpPr>
        <p:spPr>
          <a:xfrm>
            <a:off x="9395890" y="449687"/>
            <a:ext cx="1490794" cy="247920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C6241CE-264A-3F58-CED4-2CEC4D4C6F9F}"/>
              </a:ext>
            </a:extLst>
          </p:cNvPr>
          <p:cNvSpPr txBox="1"/>
          <p:nvPr/>
        </p:nvSpPr>
        <p:spPr>
          <a:xfrm>
            <a:off x="7213396" y="1366123"/>
            <a:ext cx="1726362" cy="646331"/>
          </a:xfrm>
          <a:prstGeom prst="rect">
            <a:avLst/>
          </a:prstGeom>
          <a:noFill/>
        </p:spPr>
        <p:txBody>
          <a:bodyPr wrap="square" rtlCol="0">
            <a:spAutoFit/>
          </a:bodyPr>
          <a:lstStyle/>
          <a:p>
            <a:pPr algn="ctr"/>
            <a:r>
              <a:rPr lang="en-US" dirty="0">
                <a:solidFill>
                  <a:schemeClr val="bg1"/>
                </a:solidFill>
              </a:rPr>
              <a:t>PREVENT</a:t>
            </a:r>
          </a:p>
          <a:p>
            <a:pPr algn="ctr"/>
            <a:r>
              <a:rPr lang="en-US" dirty="0">
                <a:solidFill>
                  <a:schemeClr val="bg1"/>
                </a:solidFill>
              </a:rPr>
              <a:t>MISCONDUCT</a:t>
            </a:r>
          </a:p>
        </p:txBody>
      </p:sp>
      <p:sp>
        <p:nvSpPr>
          <p:cNvPr id="15" name="TextBox 14">
            <a:extLst>
              <a:ext uri="{FF2B5EF4-FFF2-40B4-BE49-F238E27FC236}">
                <a16:creationId xmlns:a16="http://schemas.microsoft.com/office/drawing/2014/main" id="{BFDD5D22-8CAB-12D6-7B5F-6D74AA6F7D9A}"/>
              </a:ext>
            </a:extLst>
          </p:cNvPr>
          <p:cNvSpPr txBox="1"/>
          <p:nvPr/>
        </p:nvSpPr>
        <p:spPr>
          <a:xfrm>
            <a:off x="9405563" y="1265295"/>
            <a:ext cx="1471448" cy="923330"/>
          </a:xfrm>
          <a:prstGeom prst="rect">
            <a:avLst/>
          </a:prstGeom>
          <a:noFill/>
        </p:spPr>
        <p:txBody>
          <a:bodyPr wrap="square" rtlCol="0">
            <a:spAutoFit/>
          </a:bodyPr>
          <a:lstStyle/>
          <a:p>
            <a:pPr algn="ctr"/>
            <a:r>
              <a:rPr lang="en-US" dirty="0">
                <a:solidFill>
                  <a:schemeClr val="bg1"/>
                </a:solidFill>
              </a:rPr>
              <a:t>PROMOTE</a:t>
            </a:r>
          </a:p>
          <a:p>
            <a:pPr algn="ctr"/>
            <a:r>
              <a:rPr lang="en-US" dirty="0">
                <a:solidFill>
                  <a:schemeClr val="bg1"/>
                </a:solidFill>
              </a:rPr>
              <a:t>HEALTH &amp;</a:t>
            </a:r>
          </a:p>
          <a:p>
            <a:pPr algn="ctr"/>
            <a:r>
              <a:rPr lang="en-US" dirty="0">
                <a:solidFill>
                  <a:schemeClr val="bg1"/>
                </a:solidFill>
              </a:rPr>
              <a:t>WELLNESS</a:t>
            </a:r>
          </a:p>
        </p:txBody>
      </p:sp>
      <p:sp>
        <p:nvSpPr>
          <p:cNvPr id="16" name="TextBox 15">
            <a:extLst>
              <a:ext uri="{FF2B5EF4-FFF2-40B4-BE49-F238E27FC236}">
                <a16:creationId xmlns:a16="http://schemas.microsoft.com/office/drawing/2014/main" id="{6E6CE2A0-12FE-8A93-B78C-D03A03194EBD}"/>
              </a:ext>
            </a:extLst>
          </p:cNvPr>
          <p:cNvSpPr txBox="1"/>
          <p:nvPr/>
        </p:nvSpPr>
        <p:spPr>
          <a:xfrm>
            <a:off x="5279206" y="1333483"/>
            <a:ext cx="1471448" cy="646331"/>
          </a:xfrm>
          <a:prstGeom prst="rect">
            <a:avLst/>
          </a:prstGeom>
          <a:noFill/>
        </p:spPr>
        <p:txBody>
          <a:bodyPr wrap="square" rtlCol="0">
            <a:spAutoFit/>
          </a:bodyPr>
          <a:lstStyle/>
          <a:p>
            <a:pPr algn="ctr"/>
            <a:r>
              <a:rPr lang="en-US" dirty="0">
                <a:solidFill>
                  <a:schemeClr val="bg1"/>
                </a:solidFill>
              </a:rPr>
              <a:t>REDUCE MISTAKES</a:t>
            </a:r>
          </a:p>
        </p:txBody>
      </p:sp>
      <p:sp>
        <p:nvSpPr>
          <p:cNvPr id="17" name="Title 2">
            <a:extLst>
              <a:ext uri="{FF2B5EF4-FFF2-40B4-BE49-F238E27FC236}">
                <a16:creationId xmlns:a16="http://schemas.microsoft.com/office/drawing/2014/main" id="{5AC12E32-EE9B-DA7F-BABF-004E571B7B7C}"/>
              </a:ext>
            </a:extLst>
          </p:cNvPr>
          <p:cNvSpPr txBox="1">
            <a:spLocks/>
          </p:cNvSpPr>
          <p:nvPr/>
        </p:nvSpPr>
        <p:spPr>
          <a:xfrm>
            <a:off x="1202634" y="4607487"/>
            <a:ext cx="9427863" cy="7874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kern="1200">
                <a:solidFill>
                  <a:schemeClr val="tx1"/>
                </a:solidFill>
                <a:latin typeface="Source Sans Pro" panose="020B0503030403020204" pitchFamily="34" charset="0"/>
                <a:ea typeface="Source Sans Pro" panose="020B0503030403020204" pitchFamily="34"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800" dirty="0">
                <a:solidFill>
                  <a:schemeClr val="accent1">
                    <a:lumMod val="75000"/>
                  </a:schemeClr>
                </a:solidFill>
                <a:latin typeface="Source Sans Pro Black" panose="020B0803030403020204" pitchFamily="34" charset="0"/>
                <a:ea typeface="Source Sans Pro Black" panose="020B0803030403020204" pitchFamily="34" charset="0"/>
              </a:rPr>
              <a:t>Active Bystandership &amp; SB 126</a:t>
            </a:r>
            <a:endParaRPr kumimoji="0" lang="en-US" sz="4800" b="0" i="0" u="none" strike="noStrike" kern="1200" cap="none" spc="0" normalizeH="0" baseline="0" noProof="0" dirty="0">
              <a:ln>
                <a:noFill/>
              </a:ln>
              <a:solidFill>
                <a:schemeClr val="accent1">
                  <a:lumMod val="75000"/>
                </a:schemeClr>
              </a:solidFill>
              <a:effectLst/>
              <a:uLnTx/>
              <a:uFillTx/>
              <a:latin typeface="Source Sans Pro Black" panose="020B0803030403020204" pitchFamily="34" charset="0"/>
              <a:ea typeface="Source Sans Pro Black" panose="020B0803030403020204" pitchFamily="34" charset="0"/>
              <a:cs typeface="+mj-cs"/>
            </a:endParaRPr>
          </a:p>
        </p:txBody>
      </p:sp>
      <p:sp>
        <p:nvSpPr>
          <p:cNvPr id="18" name="TextBox 17">
            <a:extLst>
              <a:ext uri="{FF2B5EF4-FFF2-40B4-BE49-F238E27FC236}">
                <a16:creationId xmlns:a16="http://schemas.microsoft.com/office/drawing/2014/main" id="{8C6618C8-D890-1E3F-D1C4-625A30EB6BB2}"/>
              </a:ext>
            </a:extLst>
          </p:cNvPr>
          <p:cNvSpPr txBox="1"/>
          <p:nvPr/>
        </p:nvSpPr>
        <p:spPr>
          <a:xfrm>
            <a:off x="5477897" y="2928889"/>
            <a:ext cx="5197360" cy="523220"/>
          </a:xfrm>
          <a:prstGeom prst="rect">
            <a:avLst/>
          </a:prstGeom>
          <a:noFill/>
        </p:spPr>
        <p:txBody>
          <a:bodyPr wrap="square" rtlCol="0">
            <a:spAutoFit/>
          </a:bodyPr>
          <a:lstStyle/>
          <a:p>
            <a:pPr algn="ctr"/>
            <a:r>
              <a:rPr lang="en-US" sz="2800" dirty="0">
                <a:solidFill>
                  <a:schemeClr val="bg1"/>
                </a:solidFill>
              </a:rPr>
              <a:t>The Three Pillars of ABLE</a:t>
            </a:r>
          </a:p>
        </p:txBody>
      </p:sp>
    </p:spTree>
    <p:extLst>
      <p:ext uri="{BB962C8B-B14F-4D97-AF65-F5344CB8AC3E}">
        <p14:creationId xmlns:p14="http://schemas.microsoft.com/office/powerpoint/2010/main" val="402140026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4523A7-725F-45B8-8339-B0642C0DD2CE}"/>
              </a:ext>
            </a:extLst>
          </p:cNvPr>
          <p:cNvSpPr/>
          <p:nvPr/>
        </p:nvSpPr>
        <p:spPr>
          <a:xfrm>
            <a:off x="0" y="6488669"/>
            <a:ext cx="12192000" cy="369332"/>
          </a:xfrm>
          <a:prstGeom prst="rect">
            <a:avLst/>
          </a:prstGeom>
          <a:solidFill>
            <a:srgbClr val="0047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EC092C1E-B2D4-4EF4-B159-4674143417D9}"/>
              </a:ext>
            </a:extLst>
          </p:cNvPr>
          <p:cNvCxnSpPr>
            <a:cxnSpLocks/>
          </p:cNvCxnSpPr>
          <p:nvPr/>
        </p:nvCxnSpPr>
        <p:spPr>
          <a:xfrm>
            <a:off x="0" y="6408312"/>
            <a:ext cx="12201331" cy="0"/>
          </a:xfrm>
          <a:prstGeom prst="line">
            <a:avLst/>
          </a:prstGeom>
          <a:ln w="34925">
            <a:solidFill>
              <a:srgbClr val="FE5000"/>
            </a:solidFill>
          </a:ln>
        </p:spPr>
        <p:style>
          <a:lnRef idx="1">
            <a:schemeClr val="accent1"/>
          </a:lnRef>
          <a:fillRef idx="0">
            <a:schemeClr val="accent1"/>
          </a:fillRef>
          <a:effectRef idx="0">
            <a:schemeClr val="accent1"/>
          </a:effectRef>
          <a:fontRef idx="minor">
            <a:schemeClr val="tx1"/>
          </a:fontRef>
        </p:style>
      </p:cxnSp>
      <p:pic>
        <p:nvPicPr>
          <p:cNvPr id="6" name="Picture 5" descr="A group of people wearing costumes&#10;&#10;Description generated with high confidence">
            <a:extLst>
              <a:ext uri="{FF2B5EF4-FFF2-40B4-BE49-F238E27FC236}">
                <a16:creationId xmlns:a16="http://schemas.microsoft.com/office/drawing/2014/main" id="{4B311681-6D02-4EE1-8C53-D7566F2CD142}"/>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Effect>
                      <a14:brightnessContrast contrast="40000"/>
                    </a14:imgEffect>
                  </a14:imgLayer>
                </a14:imgProps>
              </a:ext>
              <a:ext uri="{28A0092B-C50C-407E-A947-70E740481C1C}">
                <a14:useLocalDpi xmlns:a14="http://schemas.microsoft.com/office/drawing/2010/main" val="0"/>
              </a:ext>
            </a:extLst>
          </a:blip>
          <a:srcRect l="-6"/>
          <a:stretch/>
        </p:blipFill>
        <p:spPr>
          <a:xfrm>
            <a:off x="0" y="-68335"/>
            <a:ext cx="12191999" cy="3487578"/>
          </a:xfrm>
          <a:prstGeom prst="rect">
            <a:avLst/>
          </a:prstGeom>
        </p:spPr>
      </p:pic>
      <p:sp>
        <p:nvSpPr>
          <p:cNvPr id="7" name="Rectangle 6">
            <a:extLst>
              <a:ext uri="{FF2B5EF4-FFF2-40B4-BE49-F238E27FC236}">
                <a16:creationId xmlns:a16="http://schemas.microsoft.com/office/drawing/2014/main" id="{80AE0287-B783-4AB0-ACC0-4E428146767A}"/>
              </a:ext>
            </a:extLst>
          </p:cNvPr>
          <p:cNvSpPr/>
          <p:nvPr/>
        </p:nvSpPr>
        <p:spPr>
          <a:xfrm>
            <a:off x="9331" y="-78092"/>
            <a:ext cx="12192000" cy="3507092"/>
          </a:xfrm>
          <a:prstGeom prst="rect">
            <a:avLst/>
          </a:prstGeom>
          <a:solidFill>
            <a:srgbClr val="004A8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3">
            <a:extLst>
              <a:ext uri="{FF2B5EF4-FFF2-40B4-BE49-F238E27FC236}">
                <a16:creationId xmlns:a16="http://schemas.microsoft.com/office/drawing/2014/main" id="{9AA6FBF7-6D6B-4ECE-8226-56274FD95328}"/>
              </a:ext>
            </a:extLst>
          </p:cNvPr>
          <p:cNvSpPr txBox="1">
            <a:spLocks/>
          </p:cNvSpPr>
          <p:nvPr/>
        </p:nvSpPr>
        <p:spPr>
          <a:xfrm>
            <a:off x="2203471" y="724679"/>
            <a:ext cx="7785055" cy="139988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600"/>
              </a:spcAft>
              <a:buClr>
                <a:srgbClr val="0093B0"/>
              </a:buClr>
              <a:buFont typeface="Arial" panose="020B0604020202020204" pitchFamily="34" charset="0"/>
              <a:buChar char="•"/>
              <a:defRPr sz="320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100000"/>
              </a:lnSpc>
              <a:spcBef>
                <a:spcPts val="500"/>
              </a:spcBef>
              <a:spcAft>
                <a:spcPts val="600"/>
              </a:spcAft>
              <a:buClr>
                <a:srgbClr val="0093B0"/>
              </a:buClr>
              <a:buFont typeface="Arial" panose="020B0604020202020204" pitchFamily="34" charset="0"/>
              <a:buChar char="•"/>
              <a:defRPr sz="28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100000"/>
              </a:lnSpc>
              <a:spcBef>
                <a:spcPts val="500"/>
              </a:spcBef>
              <a:spcAft>
                <a:spcPts val="600"/>
              </a:spcAft>
              <a:buClr>
                <a:srgbClr val="0093B0"/>
              </a:buClr>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100000"/>
              </a:lnSpc>
              <a:spcBef>
                <a:spcPts val="500"/>
              </a:spcBef>
              <a:spcAft>
                <a:spcPts val="600"/>
              </a:spcAft>
              <a:buClr>
                <a:srgbClr val="0093B0"/>
              </a:buClr>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100000"/>
              </a:lnSpc>
              <a:spcBef>
                <a:spcPts val="500"/>
              </a:spcBef>
              <a:spcAft>
                <a:spcPts val="600"/>
              </a:spcAft>
              <a:buClr>
                <a:srgbClr val="0093B0"/>
              </a:buClr>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US" sz="4000" i="1" dirty="0">
                <a:solidFill>
                  <a:schemeClr val="bg1"/>
                </a:solidFill>
                <a:latin typeface="Source Sans Pro Light" panose="020B0604020202020204" charset="0"/>
              </a:rPr>
              <a:t>You matter like I matter:</a:t>
            </a:r>
          </a:p>
          <a:p>
            <a:pPr marL="0" indent="0" algn="ctr">
              <a:buNone/>
              <a:defRPr/>
            </a:pPr>
            <a:r>
              <a:rPr lang="en-US" sz="4000" dirty="0">
                <a:solidFill>
                  <a:schemeClr val="bg1"/>
                </a:solidFill>
                <a:latin typeface="Source Sans Pro Light" panose="020B0604020202020204" charset="0"/>
              </a:rPr>
              <a:t>Seeing the other person’s needs, goals, objectives, challenges</a:t>
            </a:r>
          </a:p>
        </p:txBody>
      </p:sp>
      <p:sp>
        <p:nvSpPr>
          <p:cNvPr id="9" name="Title 2">
            <a:extLst>
              <a:ext uri="{FF2B5EF4-FFF2-40B4-BE49-F238E27FC236}">
                <a16:creationId xmlns:a16="http://schemas.microsoft.com/office/drawing/2014/main" id="{C1909F37-77CE-46E8-899D-80D65790BD41}"/>
              </a:ext>
            </a:extLst>
          </p:cNvPr>
          <p:cNvSpPr txBox="1">
            <a:spLocks/>
          </p:cNvSpPr>
          <p:nvPr/>
        </p:nvSpPr>
        <p:spPr>
          <a:xfrm>
            <a:off x="1050324" y="4302458"/>
            <a:ext cx="10046044" cy="7874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kern="1200">
                <a:solidFill>
                  <a:schemeClr val="tx1"/>
                </a:solidFill>
                <a:latin typeface="Source Sans Pro" panose="020B0503030403020204" pitchFamily="34" charset="0"/>
                <a:ea typeface="Source Sans Pro" panose="020B0503030403020204" pitchFamily="34"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800" dirty="0">
                <a:solidFill>
                  <a:schemeClr val="accent1">
                    <a:lumMod val="75000"/>
                  </a:schemeClr>
                </a:solidFill>
                <a:latin typeface="Source Sans Pro Black" panose="020B0803030403020204" pitchFamily="34" charset="0"/>
                <a:ea typeface="Source Sans Pro Black" panose="020B0803030403020204" pitchFamily="34" charset="0"/>
              </a:rPr>
              <a:t>Teaching mindset to drive </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sz="4800" dirty="0">
                <a:solidFill>
                  <a:schemeClr val="accent1">
                    <a:lumMod val="75000"/>
                  </a:schemeClr>
                </a:solidFill>
                <a:latin typeface="Source Sans Pro Black" panose="020B0803030403020204" pitchFamily="34" charset="0"/>
                <a:ea typeface="Source Sans Pro Black" panose="020B0803030403020204" pitchFamily="34" charset="0"/>
              </a:rPr>
              <a:t>de-escalation behaviors</a:t>
            </a:r>
            <a:endParaRPr kumimoji="0" lang="en-US" sz="4800" b="0" i="0" u="none" strike="noStrike" kern="1200" cap="none" spc="0" normalizeH="0" baseline="0" noProof="0" dirty="0">
              <a:ln>
                <a:noFill/>
              </a:ln>
              <a:solidFill>
                <a:schemeClr val="accent1">
                  <a:lumMod val="75000"/>
                </a:schemeClr>
              </a:solidFill>
              <a:effectLst/>
              <a:uLnTx/>
              <a:uFillTx/>
              <a:latin typeface="Source Sans Pro Black" panose="020B0803030403020204" pitchFamily="34" charset="0"/>
              <a:ea typeface="Source Sans Pro Black" panose="020B0803030403020204" pitchFamily="34" charset="0"/>
              <a:cs typeface="+mj-cs"/>
            </a:endParaRPr>
          </a:p>
        </p:txBody>
      </p:sp>
      <p:grpSp>
        <p:nvGrpSpPr>
          <p:cNvPr id="11" name="Group 10">
            <a:extLst>
              <a:ext uri="{FF2B5EF4-FFF2-40B4-BE49-F238E27FC236}">
                <a16:creationId xmlns:a16="http://schemas.microsoft.com/office/drawing/2014/main" id="{EE654BCE-8DD4-45BC-9699-D3F0E6275A57}"/>
              </a:ext>
            </a:extLst>
          </p:cNvPr>
          <p:cNvGrpSpPr/>
          <p:nvPr/>
        </p:nvGrpSpPr>
        <p:grpSpPr>
          <a:xfrm>
            <a:off x="1309816" y="-109609"/>
            <a:ext cx="9831860" cy="6437565"/>
            <a:chOff x="1309816" y="-78092"/>
            <a:chExt cx="9831860" cy="6437565"/>
          </a:xfrm>
        </p:grpSpPr>
        <p:sp useBgFill="1">
          <p:nvSpPr>
            <p:cNvPr id="10" name="Rectangle 9">
              <a:extLst>
                <a:ext uri="{FF2B5EF4-FFF2-40B4-BE49-F238E27FC236}">
                  <a16:creationId xmlns:a16="http://schemas.microsoft.com/office/drawing/2014/main" id="{F7F1F72E-60ED-4B50-8267-82492AF409C3}"/>
                </a:ext>
              </a:extLst>
            </p:cNvPr>
            <p:cNvSpPr/>
            <p:nvPr/>
          </p:nvSpPr>
          <p:spPr>
            <a:xfrm>
              <a:off x="1309816" y="4127157"/>
              <a:ext cx="9831860" cy="1075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8DE40F9-8A5E-4E8D-B901-5E6470672B25}"/>
                </a:ext>
              </a:extLst>
            </p:cNvPr>
            <p:cNvPicPr>
              <a:picLocks noChangeAspect="1"/>
            </p:cNvPicPr>
            <p:nvPr/>
          </p:nvPicPr>
          <p:blipFill>
            <a:blip r:embed="rId5"/>
            <a:stretch>
              <a:fillRect/>
            </a:stretch>
          </p:blipFill>
          <p:spPr>
            <a:xfrm>
              <a:off x="2669060" y="-78092"/>
              <a:ext cx="6820930" cy="6437565"/>
            </a:xfrm>
            <a:prstGeom prst="rect">
              <a:avLst/>
            </a:prstGeom>
          </p:spPr>
        </p:pic>
      </p:grpSp>
    </p:spTree>
    <p:extLst>
      <p:ext uri="{BB962C8B-B14F-4D97-AF65-F5344CB8AC3E}">
        <p14:creationId xmlns:p14="http://schemas.microsoft.com/office/powerpoint/2010/main" val="335989284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4523A7-725F-45B8-8339-B0642C0DD2CE}"/>
              </a:ext>
            </a:extLst>
          </p:cNvPr>
          <p:cNvSpPr/>
          <p:nvPr/>
        </p:nvSpPr>
        <p:spPr>
          <a:xfrm>
            <a:off x="0" y="6488669"/>
            <a:ext cx="12192000" cy="369332"/>
          </a:xfrm>
          <a:prstGeom prst="rect">
            <a:avLst/>
          </a:prstGeom>
          <a:solidFill>
            <a:srgbClr val="0047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EC092C1E-B2D4-4EF4-B159-4674143417D9}"/>
              </a:ext>
            </a:extLst>
          </p:cNvPr>
          <p:cNvCxnSpPr>
            <a:cxnSpLocks/>
          </p:cNvCxnSpPr>
          <p:nvPr/>
        </p:nvCxnSpPr>
        <p:spPr>
          <a:xfrm>
            <a:off x="0" y="6408312"/>
            <a:ext cx="12201331" cy="0"/>
          </a:xfrm>
          <a:prstGeom prst="line">
            <a:avLst/>
          </a:prstGeom>
          <a:ln w="34925">
            <a:solidFill>
              <a:srgbClr val="FE500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5E45E78-50B7-4AF2-8DE6-0D9EA0486DB7}"/>
              </a:ext>
            </a:extLst>
          </p:cNvPr>
          <p:cNvPicPr>
            <a:picLocks noChangeAspect="1"/>
          </p:cNvPicPr>
          <p:nvPr/>
        </p:nvPicPr>
        <p:blipFill>
          <a:blip r:embed="rId3"/>
          <a:stretch>
            <a:fillRect/>
          </a:stretch>
        </p:blipFill>
        <p:spPr>
          <a:xfrm>
            <a:off x="834891" y="3611991"/>
            <a:ext cx="3675325" cy="2670986"/>
          </a:xfrm>
          <a:prstGeom prst="rect">
            <a:avLst/>
          </a:prstGeom>
        </p:spPr>
      </p:pic>
      <p:pic>
        <p:nvPicPr>
          <p:cNvPr id="8" name="Picture 7">
            <a:extLst>
              <a:ext uri="{FF2B5EF4-FFF2-40B4-BE49-F238E27FC236}">
                <a16:creationId xmlns:a16="http://schemas.microsoft.com/office/drawing/2014/main" id="{A85E3590-1EFE-411C-9914-B8CF79DF07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9378" y="3676983"/>
            <a:ext cx="1991431" cy="2650973"/>
          </a:xfrm>
          <a:prstGeom prst="rect">
            <a:avLst/>
          </a:prstGeom>
        </p:spPr>
      </p:pic>
      <p:pic>
        <p:nvPicPr>
          <p:cNvPr id="9" name="Picture 8" descr="A person in a car talking on a cell phone&#10;&#10;Description generated with very high confidence">
            <a:extLst>
              <a:ext uri="{FF2B5EF4-FFF2-40B4-BE49-F238E27FC236}">
                <a16:creationId xmlns:a16="http://schemas.microsoft.com/office/drawing/2014/main" id="{90E4A719-E533-433F-B2EA-0A63F7EA0282}"/>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37449" y="0"/>
            <a:ext cx="12191999" cy="3507093"/>
          </a:xfrm>
          <a:prstGeom prst="rect">
            <a:avLst/>
          </a:prstGeom>
        </p:spPr>
      </p:pic>
      <p:sp>
        <p:nvSpPr>
          <p:cNvPr id="10" name="Rectangle 9">
            <a:extLst>
              <a:ext uri="{FF2B5EF4-FFF2-40B4-BE49-F238E27FC236}">
                <a16:creationId xmlns:a16="http://schemas.microsoft.com/office/drawing/2014/main" id="{2015DBC9-F4E2-41F4-8289-809A967F503D}"/>
              </a:ext>
            </a:extLst>
          </p:cNvPr>
          <p:cNvSpPr/>
          <p:nvPr/>
        </p:nvSpPr>
        <p:spPr>
          <a:xfrm>
            <a:off x="0" y="0"/>
            <a:ext cx="12192000" cy="3507092"/>
          </a:xfrm>
          <a:prstGeom prst="rect">
            <a:avLst/>
          </a:prstGeom>
          <a:solidFill>
            <a:srgbClr val="0E6BB8">
              <a:alpha val="9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3">
            <a:extLst>
              <a:ext uri="{FF2B5EF4-FFF2-40B4-BE49-F238E27FC236}">
                <a16:creationId xmlns:a16="http://schemas.microsoft.com/office/drawing/2014/main" id="{A7DF1ACA-00AE-4B07-9997-7B09C0F54E0B}"/>
              </a:ext>
            </a:extLst>
          </p:cNvPr>
          <p:cNvSpPr txBox="1">
            <a:spLocks/>
          </p:cNvSpPr>
          <p:nvPr/>
        </p:nvSpPr>
        <p:spPr>
          <a:xfrm>
            <a:off x="2170215" y="266997"/>
            <a:ext cx="7789755" cy="2313197"/>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600"/>
              </a:spcAft>
              <a:buClr>
                <a:srgbClr val="0093B0"/>
              </a:buClr>
              <a:buFont typeface="Arial" panose="020B0604020202020204" pitchFamily="34" charset="0"/>
              <a:buChar char="•"/>
              <a:defRPr sz="320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100000"/>
              </a:lnSpc>
              <a:spcBef>
                <a:spcPts val="500"/>
              </a:spcBef>
              <a:spcAft>
                <a:spcPts val="600"/>
              </a:spcAft>
              <a:buClr>
                <a:srgbClr val="0093B0"/>
              </a:buClr>
              <a:buFont typeface="Arial" panose="020B0604020202020204" pitchFamily="34" charset="0"/>
              <a:buChar char="•"/>
              <a:defRPr sz="28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100000"/>
              </a:lnSpc>
              <a:spcBef>
                <a:spcPts val="500"/>
              </a:spcBef>
              <a:spcAft>
                <a:spcPts val="600"/>
              </a:spcAft>
              <a:buClr>
                <a:srgbClr val="0093B0"/>
              </a:buClr>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100000"/>
              </a:lnSpc>
              <a:spcBef>
                <a:spcPts val="500"/>
              </a:spcBef>
              <a:spcAft>
                <a:spcPts val="600"/>
              </a:spcAft>
              <a:buClr>
                <a:srgbClr val="0093B0"/>
              </a:buClr>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100000"/>
              </a:lnSpc>
              <a:spcBef>
                <a:spcPts val="500"/>
              </a:spcBef>
              <a:spcAft>
                <a:spcPts val="600"/>
              </a:spcAft>
              <a:buClr>
                <a:srgbClr val="0093B0"/>
              </a:buClr>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1"/>
                </a:solidFill>
                <a:latin typeface="Source Sans Pro Black" panose="020B0803030403020204" pitchFamily="34" charset="0"/>
                <a:ea typeface="Source Sans Pro Black" panose="020B0803030403020204" pitchFamily="34" charset="0"/>
              </a:rPr>
              <a:t>Developing and Implementing an Outward Mindset in Policing</a:t>
            </a:r>
          </a:p>
          <a:p>
            <a:pPr marL="0" indent="0" algn="ctr">
              <a:buNone/>
            </a:pPr>
            <a:endParaRPr lang="en-US" sz="4000" dirty="0">
              <a:solidFill>
                <a:schemeClr val="bg1"/>
              </a:solidFill>
              <a:latin typeface="Source Sans Pro Black" panose="020B0803030403020204" pitchFamily="34" charset="0"/>
              <a:ea typeface="Source Sans Pro Black" panose="020B0803030403020204" pitchFamily="34" charset="0"/>
            </a:endParaRPr>
          </a:p>
          <a:p>
            <a:pPr marL="0" indent="0" algn="ctr">
              <a:buNone/>
            </a:pPr>
            <a:r>
              <a:rPr lang="en-US" sz="4000" dirty="0">
                <a:solidFill>
                  <a:schemeClr val="bg1"/>
                </a:solidFill>
                <a:latin typeface="Source Sans Pro Black" panose="020B0803030403020204" pitchFamily="34" charset="0"/>
                <a:ea typeface="Source Sans Pro Black" panose="020B0803030403020204" pitchFamily="34" charset="0"/>
              </a:rPr>
              <a:t>Outward Inclusion</a:t>
            </a:r>
          </a:p>
        </p:txBody>
      </p:sp>
      <p:pic>
        <p:nvPicPr>
          <p:cNvPr id="13" name="Picture 12">
            <a:extLst>
              <a:ext uri="{FF2B5EF4-FFF2-40B4-BE49-F238E27FC236}">
                <a16:creationId xmlns:a16="http://schemas.microsoft.com/office/drawing/2014/main" id="{04072D4C-2B40-44F1-A9BB-AAE9E9E07838}"/>
              </a:ext>
            </a:extLst>
          </p:cNvPr>
          <p:cNvPicPr>
            <a:picLocks noChangeAspect="1"/>
          </p:cNvPicPr>
          <p:nvPr/>
        </p:nvPicPr>
        <p:blipFill>
          <a:blip r:embed="rId7"/>
          <a:stretch>
            <a:fillRect/>
          </a:stretch>
        </p:blipFill>
        <p:spPr>
          <a:xfrm>
            <a:off x="7619971" y="4373905"/>
            <a:ext cx="3439326" cy="1216347"/>
          </a:xfrm>
          <a:prstGeom prst="rect">
            <a:avLst/>
          </a:prstGeom>
        </p:spPr>
      </p:pic>
    </p:spTree>
    <p:extLst>
      <p:ext uri="{BB962C8B-B14F-4D97-AF65-F5344CB8AC3E}">
        <p14:creationId xmlns:p14="http://schemas.microsoft.com/office/powerpoint/2010/main" val="182710721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car&#10;&#10;Description generated with high confidence">
            <a:extLst>
              <a:ext uri="{FF2B5EF4-FFF2-40B4-BE49-F238E27FC236}">
                <a16:creationId xmlns:a16="http://schemas.microsoft.com/office/drawing/2014/main" id="{A5FED7DA-895D-4ABF-9AEC-D8010133EABD}"/>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Effect>
                      <a14:brightnessContrast bright="20000" contrast="40000"/>
                    </a14:imgEffect>
                  </a14:imgLayer>
                </a14:imgProps>
              </a:ext>
              <a:ext uri="{28A0092B-C50C-407E-A947-70E740481C1C}">
                <a14:useLocalDpi xmlns:a14="http://schemas.microsoft.com/office/drawing/2010/main"/>
              </a:ext>
            </a:extLst>
          </a:blip>
          <a:srcRect t="30433" b="26588"/>
          <a:stretch/>
        </p:blipFill>
        <p:spPr>
          <a:xfrm>
            <a:off x="-4168" y="0"/>
            <a:ext cx="12200335" cy="6327953"/>
          </a:xfrm>
          <a:prstGeom prst="rect">
            <a:avLst/>
          </a:prstGeom>
        </p:spPr>
      </p:pic>
      <p:sp>
        <p:nvSpPr>
          <p:cNvPr id="9" name="Rectangle 8">
            <a:extLst>
              <a:ext uri="{FF2B5EF4-FFF2-40B4-BE49-F238E27FC236}">
                <a16:creationId xmlns:a16="http://schemas.microsoft.com/office/drawing/2014/main" id="{F31A4546-EB17-4DDC-A68D-DEE6DE56997C}"/>
              </a:ext>
            </a:extLst>
          </p:cNvPr>
          <p:cNvSpPr/>
          <p:nvPr/>
        </p:nvSpPr>
        <p:spPr>
          <a:xfrm>
            <a:off x="-4168" y="-3"/>
            <a:ext cx="12192000" cy="6327956"/>
          </a:xfrm>
          <a:prstGeom prst="rect">
            <a:avLst/>
          </a:prstGeom>
          <a:solidFill>
            <a:srgbClr val="A73A0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74523A7-725F-45B8-8339-B0642C0DD2CE}"/>
              </a:ext>
            </a:extLst>
          </p:cNvPr>
          <p:cNvSpPr/>
          <p:nvPr/>
        </p:nvSpPr>
        <p:spPr>
          <a:xfrm>
            <a:off x="0" y="6488669"/>
            <a:ext cx="12192000" cy="369332"/>
          </a:xfrm>
          <a:prstGeom prst="rect">
            <a:avLst/>
          </a:prstGeom>
          <a:solidFill>
            <a:srgbClr val="0047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EC092C1E-B2D4-4EF4-B159-4674143417D9}"/>
              </a:ext>
            </a:extLst>
          </p:cNvPr>
          <p:cNvCxnSpPr>
            <a:cxnSpLocks/>
          </p:cNvCxnSpPr>
          <p:nvPr/>
        </p:nvCxnSpPr>
        <p:spPr>
          <a:xfrm>
            <a:off x="0" y="6408312"/>
            <a:ext cx="12201331" cy="0"/>
          </a:xfrm>
          <a:prstGeom prst="line">
            <a:avLst/>
          </a:prstGeom>
          <a:ln w="34925">
            <a:solidFill>
              <a:srgbClr val="FE5000"/>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E438C415-1E91-4C36-B30F-7256802EE318}"/>
              </a:ext>
            </a:extLst>
          </p:cNvPr>
          <p:cNvSpPr txBox="1">
            <a:spLocks/>
          </p:cNvSpPr>
          <p:nvPr/>
        </p:nvSpPr>
        <p:spPr>
          <a:xfrm>
            <a:off x="1890175" y="823527"/>
            <a:ext cx="8407793" cy="17673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4000" dirty="0">
              <a:solidFill>
                <a:schemeClr val="bg1"/>
              </a:solidFill>
              <a:latin typeface="Source Sans Pro Light" panose="020B0403030403020204" pitchFamily="34" charset="0"/>
              <a:ea typeface="Source Sans Pro Light" panose="020B0403030403020204" pitchFamily="34" charset="0"/>
            </a:endParaRPr>
          </a:p>
        </p:txBody>
      </p:sp>
      <p:pic>
        <p:nvPicPr>
          <p:cNvPr id="4" name="Picture 3">
            <a:extLst>
              <a:ext uri="{FF2B5EF4-FFF2-40B4-BE49-F238E27FC236}">
                <a16:creationId xmlns:a16="http://schemas.microsoft.com/office/drawing/2014/main" id="{609077EA-BE49-CA86-0AC2-40247B2FCFB5}"/>
              </a:ext>
            </a:extLst>
          </p:cNvPr>
          <p:cNvPicPr>
            <a:picLocks noChangeAspect="1"/>
          </p:cNvPicPr>
          <p:nvPr/>
        </p:nvPicPr>
        <p:blipFill>
          <a:blip r:embed="rId5"/>
          <a:stretch>
            <a:fillRect/>
          </a:stretch>
        </p:blipFill>
        <p:spPr>
          <a:xfrm>
            <a:off x="2454965" y="260842"/>
            <a:ext cx="6639339" cy="5809421"/>
          </a:xfrm>
          <a:prstGeom prst="rect">
            <a:avLst/>
          </a:prstGeom>
        </p:spPr>
      </p:pic>
    </p:spTree>
    <p:extLst>
      <p:ext uri="{BB962C8B-B14F-4D97-AF65-F5344CB8AC3E}">
        <p14:creationId xmlns:p14="http://schemas.microsoft.com/office/powerpoint/2010/main" val="43825055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4523A7-725F-45B8-8339-B0642C0DD2CE}"/>
              </a:ext>
            </a:extLst>
          </p:cNvPr>
          <p:cNvSpPr/>
          <p:nvPr/>
        </p:nvSpPr>
        <p:spPr>
          <a:xfrm>
            <a:off x="0" y="6488669"/>
            <a:ext cx="12192000" cy="369332"/>
          </a:xfrm>
          <a:prstGeom prst="rect">
            <a:avLst/>
          </a:prstGeom>
          <a:solidFill>
            <a:srgbClr val="0047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EC092C1E-B2D4-4EF4-B159-4674143417D9}"/>
              </a:ext>
            </a:extLst>
          </p:cNvPr>
          <p:cNvCxnSpPr>
            <a:cxnSpLocks/>
          </p:cNvCxnSpPr>
          <p:nvPr/>
        </p:nvCxnSpPr>
        <p:spPr>
          <a:xfrm>
            <a:off x="0" y="6408312"/>
            <a:ext cx="12201331" cy="0"/>
          </a:xfrm>
          <a:prstGeom prst="line">
            <a:avLst/>
          </a:prstGeom>
          <a:ln w="34925">
            <a:solidFill>
              <a:srgbClr val="FE5000"/>
            </a:solidFill>
          </a:ln>
        </p:spPr>
        <p:style>
          <a:lnRef idx="1">
            <a:schemeClr val="accent1"/>
          </a:lnRef>
          <a:fillRef idx="0">
            <a:schemeClr val="accent1"/>
          </a:fillRef>
          <a:effectRef idx="0">
            <a:schemeClr val="accent1"/>
          </a:effectRef>
          <a:fontRef idx="minor">
            <a:schemeClr val="tx1"/>
          </a:fontRef>
        </p:style>
      </p:cxnSp>
      <p:pic>
        <p:nvPicPr>
          <p:cNvPr id="6" name="Picture 5" descr="A person sleeping on a bed&#10;&#10;Description generated with high confidence">
            <a:extLst>
              <a:ext uri="{FF2B5EF4-FFF2-40B4-BE49-F238E27FC236}">
                <a16:creationId xmlns:a16="http://schemas.microsoft.com/office/drawing/2014/main" id="{6BB97080-E1E6-4E40-8118-1208AA7D4AA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9331" y="0"/>
            <a:ext cx="12192000" cy="3507093"/>
          </a:xfrm>
          <a:prstGeom prst="rect">
            <a:avLst/>
          </a:prstGeom>
        </p:spPr>
      </p:pic>
      <p:sp>
        <p:nvSpPr>
          <p:cNvPr id="7" name="Rectangle 6">
            <a:extLst>
              <a:ext uri="{FF2B5EF4-FFF2-40B4-BE49-F238E27FC236}">
                <a16:creationId xmlns:a16="http://schemas.microsoft.com/office/drawing/2014/main" id="{82748CFD-E030-4775-B291-3A6B66158402}"/>
              </a:ext>
            </a:extLst>
          </p:cNvPr>
          <p:cNvSpPr/>
          <p:nvPr/>
        </p:nvSpPr>
        <p:spPr>
          <a:xfrm>
            <a:off x="-9331" y="0"/>
            <a:ext cx="12379131" cy="3507092"/>
          </a:xfrm>
          <a:prstGeom prst="rect">
            <a:avLst/>
          </a:prstGeom>
          <a:solidFill>
            <a:srgbClr val="A73A0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3">
            <a:extLst>
              <a:ext uri="{FF2B5EF4-FFF2-40B4-BE49-F238E27FC236}">
                <a16:creationId xmlns:a16="http://schemas.microsoft.com/office/drawing/2014/main" id="{5FDB2CCF-4343-4169-80CB-5622EE64B879}"/>
              </a:ext>
            </a:extLst>
          </p:cNvPr>
          <p:cNvSpPr txBox="1">
            <a:spLocks/>
          </p:cNvSpPr>
          <p:nvPr/>
        </p:nvSpPr>
        <p:spPr>
          <a:xfrm>
            <a:off x="774935" y="555887"/>
            <a:ext cx="10660792" cy="29767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en-US" sz="4000" dirty="0">
                <a:solidFill>
                  <a:schemeClr val="bg1"/>
                </a:solidFill>
                <a:latin typeface="Source Sans Pro Light" panose="020B0604020202020204" charset="0"/>
                <a:ea typeface="ヒラギノ角ゴ Pro W3" pitchFamily="124" charset="-128"/>
                <a:cs typeface="Lato Bold" charset="0"/>
              </a:rPr>
              <a:t>Traditional police response to mental health calls:</a:t>
            </a:r>
          </a:p>
          <a:p>
            <a:pPr marL="0" indent="0" algn="ctr">
              <a:buFont typeface="Arial" panose="020B0604020202020204" pitchFamily="34" charset="0"/>
              <a:buNone/>
            </a:pPr>
            <a:r>
              <a:rPr lang="en-US" altLang="en-US" sz="4000" dirty="0">
                <a:solidFill>
                  <a:schemeClr val="bg1"/>
                </a:solidFill>
                <a:latin typeface="Source Sans Pro Light" panose="020B0604020202020204" charset="0"/>
                <a:ea typeface="ヒラギノ角ゴ Pro W3" pitchFamily="124" charset="-128"/>
                <a:cs typeface="Lato Bold" charset="0"/>
              </a:rPr>
              <a:t>Complainant calls, dispatch sends, cops roll</a:t>
            </a:r>
          </a:p>
          <a:p>
            <a:pPr marL="0" indent="0" algn="ctr">
              <a:buFont typeface="Arial" panose="020B0604020202020204" pitchFamily="34" charset="0"/>
              <a:buNone/>
            </a:pPr>
            <a:r>
              <a:rPr lang="en-US" altLang="en-US" sz="4000" dirty="0">
                <a:solidFill>
                  <a:schemeClr val="bg1"/>
                </a:solidFill>
                <a:latin typeface="Source Sans Pro Light" panose="020B0604020202020204" charset="0"/>
                <a:ea typeface="ヒラギノ角ゴ Pro W3" pitchFamily="124" charset="-128"/>
                <a:cs typeface="Lato Bold" charset="0"/>
              </a:rPr>
              <a:t>Is cost/benefit analysis the new practice?</a:t>
            </a:r>
          </a:p>
        </p:txBody>
      </p:sp>
      <p:sp>
        <p:nvSpPr>
          <p:cNvPr id="9" name="Title 1">
            <a:extLst>
              <a:ext uri="{FF2B5EF4-FFF2-40B4-BE49-F238E27FC236}">
                <a16:creationId xmlns:a16="http://schemas.microsoft.com/office/drawing/2014/main" id="{4D268BB4-E7D0-46D4-808F-D79ACEA8ACD1}"/>
              </a:ext>
            </a:extLst>
          </p:cNvPr>
          <p:cNvSpPr txBox="1">
            <a:spLocks/>
          </p:cNvSpPr>
          <p:nvPr/>
        </p:nvSpPr>
        <p:spPr>
          <a:xfrm>
            <a:off x="9331" y="4170301"/>
            <a:ext cx="12201331" cy="160030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kern="1200">
                <a:solidFill>
                  <a:schemeClr val="tx1"/>
                </a:solidFill>
                <a:latin typeface="Source Sans Pro" panose="020B0503030403020204" pitchFamily="34" charset="0"/>
                <a:ea typeface="Source Sans Pro" panose="020B0503030403020204" pitchFamily="34" charset="0"/>
                <a:cs typeface="+mj-cs"/>
              </a:defRPr>
            </a:lvl1pPr>
          </a:lstStyle>
          <a:p>
            <a:pPr algn="ctr"/>
            <a:r>
              <a:rPr lang="en-US" sz="4800" dirty="0">
                <a:solidFill>
                  <a:srgbClr val="A73A09"/>
                </a:solidFill>
                <a:latin typeface="Source Sans Pro Black" panose="020B0803030403020204" pitchFamily="34" charset="0"/>
                <a:ea typeface="Source Sans Pro Black" panose="020B0803030403020204" pitchFamily="34" charset="0"/>
              </a:rPr>
              <a:t>You call, we roll?</a:t>
            </a:r>
          </a:p>
          <a:p>
            <a:pPr algn="ctr"/>
            <a:r>
              <a:rPr lang="en-US" dirty="0">
                <a:solidFill>
                  <a:srgbClr val="A73A09"/>
                </a:solidFill>
                <a:latin typeface="+mj-lt"/>
                <a:ea typeface="Source Sans Pro Light" panose="020B0403030403020204" pitchFamily="34" charset="0"/>
              </a:rPr>
              <a:t>(we bring guns, uniforms, noise, flashing lights!) </a:t>
            </a:r>
          </a:p>
        </p:txBody>
      </p:sp>
    </p:spTree>
    <p:extLst>
      <p:ext uri="{BB962C8B-B14F-4D97-AF65-F5344CB8AC3E}">
        <p14:creationId xmlns:p14="http://schemas.microsoft.com/office/powerpoint/2010/main" val="70503486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4523A7-725F-45B8-8339-B0642C0DD2CE}"/>
              </a:ext>
            </a:extLst>
          </p:cNvPr>
          <p:cNvSpPr/>
          <p:nvPr/>
        </p:nvSpPr>
        <p:spPr>
          <a:xfrm>
            <a:off x="0" y="6488669"/>
            <a:ext cx="12192000" cy="369332"/>
          </a:xfrm>
          <a:prstGeom prst="rect">
            <a:avLst/>
          </a:prstGeom>
          <a:solidFill>
            <a:srgbClr val="0047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EC092C1E-B2D4-4EF4-B159-4674143417D9}"/>
              </a:ext>
            </a:extLst>
          </p:cNvPr>
          <p:cNvCxnSpPr>
            <a:cxnSpLocks/>
          </p:cNvCxnSpPr>
          <p:nvPr/>
        </p:nvCxnSpPr>
        <p:spPr>
          <a:xfrm>
            <a:off x="0" y="6408312"/>
            <a:ext cx="12201331" cy="0"/>
          </a:xfrm>
          <a:prstGeom prst="line">
            <a:avLst/>
          </a:prstGeom>
          <a:ln w="34925">
            <a:solidFill>
              <a:srgbClr val="FE5000"/>
            </a:solidFill>
          </a:ln>
        </p:spPr>
        <p:style>
          <a:lnRef idx="1">
            <a:schemeClr val="accent1"/>
          </a:lnRef>
          <a:fillRef idx="0">
            <a:schemeClr val="accent1"/>
          </a:fillRef>
          <a:effectRef idx="0">
            <a:schemeClr val="accent1"/>
          </a:effectRef>
          <a:fontRef idx="minor">
            <a:schemeClr val="tx1"/>
          </a:fontRef>
        </p:style>
      </p:cxnSp>
      <p:pic>
        <p:nvPicPr>
          <p:cNvPr id="6" name="Picture 5" descr="A person sitting in a car&#10;&#10;Description generated with high confidence">
            <a:extLst>
              <a:ext uri="{FF2B5EF4-FFF2-40B4-BE49-F238E27FC236}">
                <a16:creationId xmlns:a16="http://schemas.microsoft.com/office/drawing/2014/main" id="{BA1F75B6-226B-433E-8563-9259FECF990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9329" y="-78092"/>
            <a:ext cx="12192002" cy="3507092"/>
          </a:xfrm>
          <a:prstGeom prst="rect">
            <a:avLst/>
          </a:prstGeom>
        </p:spPr>
      </p:pic>
      <p:sp>
        <p:nvSpPr>
          <p:cNvPr id="7" name="Rectangle 6">
            <a:extLst>
              <a:ext uri="{FF2B5EF4-FFF2-40B4-BE49-F238E27FC236}">
                <a16:creationId xmlns:a16="http://schemas.microsoft.com/office/drawing/2014/main" id="{C6DBF22F-4BC9-4821-B746-1242FB989E6F}"/>
              </a:ext>
            </a:extLst>
          </p:cNvPr>
          <p:cNvSpPr/>
          <p:nvPr/>
        </p:nvSpPr>
        <p:spPr>
          <a:xfrm>
            <a:off x="0" y="-78093"/>
            <a:ext cx="12192000" cy="3507092"/>
          </a:xfrm>
          <a:prstGeom prst="rect">
            <a:avLst/>
          </a:prstGeom>
          <a:solidFill>
            <a:srgbClr val="57177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3">
            <a:extLst>
              <a:ext uri="{FF2B5EF4-FFF2-40B4-BE49-F238E27FC236}">
                <a16:creationId xmlns:a16="http://schemas.microsoft.com/office/drawing/2014/main" id="{8BC4A9F9-1B2E-4224-AF5A-39A59129BDD8}"/>
              </a:ext>
            </a:extLst>
          </p:cNvPr>
          <p:cNvSpPr txBox="1">
            <a:spLocks/>
          </p:cNvSpPr>
          <p:nvPr/>
        </p:nvSpPr>
        <p:spPr>
          <a:xfrm>
            <a:off x="2691796" y="394200"/>
            <a:ext cx="6909615" cy="28481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bg1"/>
                </a:solidFill>
                <a:latin typeface="Source Sans Pro Light" panose="020B0403030403020204" pitchFamily="34" charset="0"/>
                <a:ea typeface="Source Sans Pro Light" panose="020B0403030403020204" pitchFamily="34" charset="0"/>
              </a:rPr>
              <a:t>Adult man is locked in his house</a:t>
            </a:r>
          </a:p>
          <a:p>
            <a:pPr marL="0" indent="0" algn="ctr">
              <a:buFont typeface="Arial" panose="020B0604020202020204" pitchFamily="34" charset="0"/>
              <a:buNone/>
            </a:pPr>
            <a:r>
              <a:rPr lang="en-US" dirty="0">
                <a:solidFill>
                  <a:schemeClr val="bg1"/>
                </a:solidFill>
                <a:latin typeface="Source Sans Pro Light" panose="020B0403030403020204" pitchFamily="34" charset="0"/>
                <a:ea typeface="Source Sans Pro Light" panose="020B0403030403020204" pitchFamily="34" charset="0"/>
              </a:rPr>
              <a:t>He broke windows, said that he’d kill himself</a:t>
            </a:r>
          </a:p>
          <a:p>
            <a:pPr marL="0" indent="0" algn="ctr">
              <a:buFont typeface="Arial" panose="020B0604020202020204" pitchFamily="34" charset="0"/>
              <a:buNone/>
            </a:pPr>
            <a:r>
              <a:rPr lang="en-US" dirty="0">
                <a:solidFill>
                  <a:schemeClr val="bg1"/>
                </a:solidFill>
                <a:latin typeface="Source Sans Pro Light" panose="020B0403030403020204" pitchFamily="34" charset="0"/>
                <a:ea typeface="Source Sans Pro Light" panose="020B0403030403020204" pitchFamily="34" charset="0"/>
              </a:rPr>
              <a:t>He has a history of brandishing knives and mental health calls</a:t>
            </a:r>
          </a:p>
          <a:p>
            <a:pPr marL="0" indent="0" algn="ctr">
              <a:buFont typeface="Arial" panose="020B0604020202020204" pitchFamily="34" charset="0"/>
              <a:buNone/>
            </a:pPr>
            <a:r>
              <a:rPr lang="en-US" dirty="0">
                <a:solidFill>
                  <a:schemeClr val="bg1"/>
                </a:solidFill>
                <a:latin typeface="Source Sans Pro Light" panose="020B0403030403020204" pitchFamily="34" charset="0"/>
                <a:ea typeface="Source Sans Pro Light" panose="020B0403030403020204" pitchFamily="34" charset="0"/>
              </a:rPr>
              <a:t>Police respond and negotiate for 75 minutes</a:t>
            </a:r>
          </a:p>
        </p:txBody>
      </p:sp>
      <p:sp>
        <p:nvSpPr>
          <p:cNvPr id="11" name="Title 2">
            <a:extLst>
              <a:ext uri="{FF2B5EF4-FFF2-40B4-BE49-F238E27FC236}">
                <a16:creationId xmlns:a16="http://schemas.microsoft.com/office/drawing/2014/main" id="{6692B6D3-401B-4021-B195-052007067EF3}"/>
              </a:ext>
            </a:extLst>
          </p:cNvPr>
          <p:cNvSpPr txBox="1">
            <a:spLocks/>
          </p:cNvSpPr>
          <p:nvPr/>
        </p:nvSpPr>
        <p:spPr>
          <a:xfrm>
            <a:off x="-191529" y="4392796"/>
            <a:ext cx="12575058" cy="121294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kern="1200">
                <a:solidFill>
                  <a:schemeClr val="tx1"/>
                </a:solidFill>
                <a:latin typeface="Source Sans Pro" panose="020B0503030403020204" pitchFamily="34" charset="0"/>
                <a:ea typeface="Source Sans Pro" panose="020B0503030403020204" pitchFamily="34" charset="0"/>
                <a:cs typeface="+mj-cs"/>
              </a:defRPr>
            </a:lvl1pPr>
          </a:lstStyle>
          <a:p>
            <a:pPr algn="ctr"/>
            <a:r>
              <a:rPr lang="en-US" sz="4800" dirty="0">
                <a:solidFill>
                  <a:srgbClr val="7030A0"/>
                </a:solidFill>
                <a:latin typeface="Source Sans Pro Black" panose="020B0803030403020204" pitchFamily="34" charset="0"/>
                <a:ea typeface="Source Sans Pro Black" panose="020B0803030403020204" pitchFamily="34" charset="0"/>
              </a:rPr>
              <a:t>How would you like us to respond?</a:t>
            </a:r>
          </a:p>
        </p:txBody>
      </p:sp>
    </p:spTree>
    <p:extLst>
      <p:ext uri="{BB962C8B-B14F-4D97-AF65-F5344CB8AC3E}">
        <p14:creationId xmlns:p14="http://schemas.microsoft.com/office/powerpoint/2010/main" val="47951915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4523A7-725F-45B8-8339-B0642C0DD2CE}"/>
              </a:ext>
            </a:extLst>
          </p:cNvPr>
          <p:cNvSpPr/>
          <p:nvPr/>
        </p:nvSpPr>
        <p:spPr>
          <a:xfrm>
            <a:off x="0" y="6488669"/>
            <a:ext cx="12192000" cy="369332"/>
          </a:xfrm>
          <a:prstGeom prst="rect">
            <a:avLst/>
          </a:prstGeom>
          <a:solidFill>
            <a:srgbClr val="0047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EC092C1E-B2D4-4EF4-B159-4674143417D9}"/>
              </a:ext>
            </a:extLst>
          </p:cNvPr>
          <p:cNvCxnSpPr>
            <a:cxnSpLocks/>
          </p:cNvCxnSpPr>
          <p:nvPr/>
        </p:nvCxnSpPr>
        <p:spPr>
          <a:xfrm>
            <a:off x="0" y="6408312"/>
            <a:ext cx="12201331" cy="0"/>
          </a:xfrm>
          <a:prstGeom prst="line">
            <a:avLst/>
          </a:prstGeom>
          <a:ln w="34925">
            <a:solidFill>
              <a:srgbClr val="FE5000"/>
            </a:solidFill>
          </a:ln>
        </p:spPr>
        <p:style>
          <a:lnRef idx="1">
            <a:schemeClr val="accent1"/>
          </a:lnRef>
          <a:fillRef idx="0">
            <a:schemeClr val="accent1"/>
          </a:fillRef>
          <a:effectRef idx="0">
            <a:schemeClr val="accent1"/>
          </a:effectRef>
          <a:fontRef idx="minor">
            <a:schemeClr val="tx1"/>
          </a:fontRef>
        </p:style>
      </p:cxnSp>
      <p:pic>
        <p:nvPicPr>
          <p:cNvPr id="6" name="Picture 5" descr="A person sleeping on a bed&#10;&#10;Description generated with high confidence">
            <a:extLst>
              <a:ext uri="{FF2B5EF4-FFF2-40B4-BE49-F238E27FC236}">
                <a16:creationId xmlns:a16="http://schemas.microsoft.com/office/drawing/2014/main" id="{96A7ED88-8730-45F7-88F5-EAFAA82734D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0" y="0"/>
            <a:ext cx="12192000" cy="3507093"/>
          </a:xfrm>
          <a:prstGeom prst="rect">
            <a:avLst/>
          </a:prstGeom>
        </p:spPr>
      </p:pic>
      <p:sp>
        <p:nvSpPr>
          <p:cNvPr id="7" name="Rectangle 6">
            <a:extLst>
              <a:ext uri="{FF2B5EF4-FFF2-40B4-BE49-F238E27FC236}">
                <a16:creationId xmlns:a16="http://schemas.microsoft.com/office/drawing/2014/main" id="{A7341EF0-1009-4CAB-853A-065767B4382E}"/>
              </a:ext>
            </a:extLst>
          </p:cNvPr>
          <p:cNvSpPr/>
          <p:nvPr/>
        </p:nvSpPr>
        <p:spPr>
          <a:xfrm>
            <a:off x="0" y="1"/>
            <a:ext cx="12192000" cy="3507092"/>
          </a:xfrm>
          <a:prstGeom prst="rect">
            <a:avLst/>
          </a:prstGeom>
          <a:solidFill>
            <a:srgbClr val="7030A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561319D-13F4-41CD-978C-936ED2890CC2}"/>
              </a:ext>
            </a:extLst>
          </p:cNvPr>
          <p:cNvSpPr/>
          <p:nvPr/>
        </p:nvSpPr>
        <p:spPr>
          <a:xfrm>
            <a:off x="86497" y="366699"/>
            <a:ext cx="11988720" cy="2554545"/>
          </a:xfrm>
          <a:prstGeom prst="rect">
            <a:avLst/>
          </a:prstGeom>
        </p:spPr>
        <p:txBody>
          <a:bodyPr wrap="square">
            <a:spAutoFit/>
          </a:bodyPr>
          <a:lstStyle/>
          <a:p>
            <a:pPr algn="ctr"/>
            <a:r>
              <a:rPr lang="en-US" altLang="en-US" sz="4000" dirty="0">
                <a:solidFill>
                  <a:schemeClr val="bg1"/>
                </a:solidFill>
                <a:latin typeface="Source Sans Pro Light" panose="020B0604020202020204" charset="0"/>
                <a:ea typeface="ヒラギノ角ゴ Pro W3" pitchFamily="124" charset="-128"/>
                <a:cs typeface="Lato Bold" charset="0"/>
              </a:rPr>
              <a:t>Is there a crime?</a:t>
            </a:r>
          </a:p>
          <a:p>
            <a:pPr algn="ctr"/>
            <a:r>
              <a:rPr lang="en-US" altLang="en-US" sz="4000" dirty="0">
                <a:solidFill>
                  <a:schemeClr val="bg1"/>
                </a:solidFill>
                <a:latin typeface="Source Sans Pro Light" panose="020B0604020202020204" charset="0"/>
                <a:ea typeface="ヒラギノ角ゴ Pro W3" pitchFamily="124" charset="-128"/>
                <a:cs typeface="Lato Bold" charset="0"/>
              </a:rPr>
              <a:t>If not, what are the police doing here?</a:t>
            </a:r>
          </a:p>
          <a:p>
            <a:pPr algn="ctr"/>
            <a:r>
              <a:rPr lang="en-US" altLang="en-US" sz="4000" dirty="0">
                <a:solidFill>
                  <a:schemeClr val="bg1"/>
                </a:solidFill>
                <a:latin typeface="Source Sans Pro Light" panose="020B0604020202020204" charset="0"/>
                <a:ea typeface="ヒラギノ角ゴ Pro W3" pitchFamily="124" charset="-128"/>
                <a:cs typeface="Lato Bold" charset="0"/>
              </a:rPr>
              <a:t>What is the legal duty?</a:t>
            </a:r>
          </a:p>
          <a:p>
            <a:pPr algn="ctr"/>
            <a:r>
              <a:rPr lang="en-US" altLang="en-US" sz="4000" dirty="0">
                <a:solidFill>
                  <a:schemeClr val="bg1"/>
                </a:solidFill>
                <a:latin typeface="Source Sans Pro Light" panose="020B0604020202020204" charset="0"/>
                <a:ea typeface="ヒラギノ角ゴ Pro W3" pitchFamily="124" charset="-128"/>
                <a:cs typeface="Lato Bold" charset="0"/>
              </a:rPr>
              <a:t>Do your police practice “tactical repositioning?”</a:t>
            </a:r>
          </a:p>
        </p:txBody>
      </p:sp>
      <p:sp>
        <p:nvSpPr>
          <p:cNvPr id="12" name="Title 2">
            <a:extLst>
              <a:ext uri="{FF2B5EF4-FFF2-40B4-BE49-F238E27FC236}">
                <a16:creationId xmlns:a16="http://schemas.microsoft.com/office/drawing/2014/main" id="{FD6EB94E-34E6-4E90-84FE-A0DFC77B12EF}"/>
              </a:ext>
            </a:extLst>
          </p:cNvPr>
          <p:cNvSpPr txBox="1">
            <a:spLocks/>
          </p:cNvSpPr>
          <p:nvPr/>
        </p:nvSpPr>
        <p:spPr>
          <a:xfrm>
            <a:off x="492075" y="4321218"/>
            <a:ext cx="11249038" cy="146753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kern="1200">
                <a:solidFill>
                  <a:schemeClr val="tx1"/>
                </a:solidFill>
                <a:latin typeface="Source Sans Pro" panose="020B0503030403020204" pitchFamily="34" charset="0"/>
                <a:ea typeface="Source Sans Pro" panose="020B0503030403020204" pitchFamily="34" charset="0"/>
                <a:cs typeface="+mj-cs"/>
              </a:defRPr>
            </a:lvl1pPr>
          </a:lstStyle>
          <a:p>
            <a:pPr algn="ctr"/>
            <a:r>
              <a:rPr lang="en-US" sz="4800" dirty="0">
                <a:solidFill>
                  <a:srgbClr val="7030A0"/>
                </a:solidFill>
                <a:latin typeface="Source Sans Pro Black" panose="020B0803030403020204" pitchFamily="34" charset="0"/>
                <a:ea typeface="Source Sans Pro Black" panose="020B0803030403020204" pitchFamily="34" charset="0"/>
              </a:rPr>
              <a:t>Listen to Hippocrates:</a:t>
            </a:r>
          </a:p>
          <a:p>
            <a:pPr algn="ctr"/>
            <a:r>
              <a:rPr lang="en-US" sz="4800" i="1" dirty="0">
                <a:solidFill>
                  <a:srgbClr val="7030A0"/>
                </a:solidFill>
                <a:latin typeface="+mj-lt"/>
                <a:ea typeface="Source Sans Pro Light" panose="020B0403030403020204" pitchFamily="34" charset="0"/>
              </a:rPr>
              <a:t>Primum non nocere</a:t>
            </a:r>
          </a:p>
        </p:txBody>
      </p:sp>
    </p:spTree>
    <p:extLst>
      <p:ext uri="{BB962C8B-B14F-4D97-AF65-F5344CB8AC3E}">
        <p14:creationId xmlns:p14="http://schemas.microsoft.com/office/powerpoint/2010/main" val="306164349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4523A7-725F-45B8-8339-B0642C0DD2CE}"/>
              </a:ext>
            </a:extLst>
          </p:cNvPr>
          <p:cNvSpPr/>
          <p:nvPr/>
        </p:nvSpPr>
        <p:spPr>
          <a:xfrm>
            <a:off x="0" y="6488669"/>
            <a:ext cx="12192000" cy="369332"/>
          </a:xfrm>
          <a:prstGeom prst="rect">
            <a:avLst/>
          </a:prstGeom>
          <a:solidFill>
            <a:srgbClr val="0047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EC092C1E-B2D4-4EF4-B159-4674143417D9}"/>
              </a:ext>
            </a:extLst>
          </p:cNvPr>
          <p:cNvCxnSpPr>
            <a:cxnSpLocks/>
          </p:cNvCxnSpPr>
          <p:nvPr/>
        </p:nvCxnSpPr>
        <p:spPr>
          <a:xfrm>
            <a:off x="0" y="6408312"/>
            <a:ext cx="12201331" cy="0"/>
          </a:xfrm>
          <a:prstGeom prst="line">
            <a:avLst/>
          </a:prstGeom>
          <a:ln w="34925">
            <a:solidFill>
              <a:srgbClr val="FE5000"/>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person, outdoor, man, sky&#10;&#10;Description generated with very high confidence">
            <a:extLst>
              <a:ext uri="{FF2B5EF4-FFF2-40B4-BE49-F238E27FC236}">
                <a16:creationId xmlns:a16="http://schemas.microsoft.com/office/drawing/2014/main" id="{6B67E3CC-6C97-49A4-B5E2-4758C55493A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9331" y="15897"/>
            <a:ext cx="12192000" cy="3507093"/>
          </a:xfrm>
          <a:prstGeom prst="rect">
            <a:avLst/>
          </a:prstGeom>
        </p:spPr>
      </p:pic>
      <p:sp>
        <p:nvSpPr>
          <p:cNvPr id="7" name="Rectangle 6">
            <a:extLst>
              <a:ext uri="{FF2B5EF4-FFF2-40B4-BE49-F238E27FC236}">
                <a16:creationId xmlns:a16="http://schemas.microsoft.com/office/drawing/2014/main" id="{103F31E7-13A7-4FC0-81B2-DFB0477BE029}"/>
              </a:ext>
            </a:extLst>
          </p:cNvPr>
          <p:cNvSpPr/>
          <p:nvPr/>
        </p:nvSpPr>
        <p:spPr>
          <a:xfrm>
            <a:off x="-9331" y="15897"/>
            <a:ext cx="12192000" cy="3507092"/>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a:extLst>
              <a:ext uri="{FF2B5EF4-FFF2-40B4-BE49-F238E27FC236}">
                <a16:creationId xmlns:a16="http://schemas.microsoft.com/office/drawing/2014/main" id="{62F56C79-0FC2-4C16-9271-66669DAA9582}"/>
              </a:ext>
            </a:extLst>
          </p:cNvPr>
          <p:cNvSpPr/>
          <p:nvPr/>
        </p:nvSpPr>
        <p:spPr>
          <a:xfrm>
            <a:off x="3535039" y="999222"/>
            <a:ext cx="5140583" cy="1569660"/>
          </a:xfrm>
          <a:prstGeom prst="rect">
            <a:avLst/>
          </a:prstGeom>
        </p:spPr>
        <p:txBody>
          <a:bodyPr wrap="square">
            <a:spAutoFit/>
          </a:bodyPr>
          <a:lstStyle/>
          <a:p>
            <a:pPr algn="ctr"/>
            <a:r>
              <a:rPr lang="en-US" sz="4800" i="1" dirty="0">
                <a:solidFill>
                  <a:prstClr val="white"/>
                </a:solidFill>
                <a:latin typeface="Source Sans Pro Light" panose="020B0403030403020204" pitchFamily="34" charset="0"/>
                <a:ea typeface="Source Sans Pro Light" panose="020B0403030403020204" pitchFamily="34" charset="0"/>
              </a:rPr>
              <a:t>Questions? Comments?</a:t>
            </a:r>
          </a:p>
        </p:txBody>
      </p:sp>
      <p:sp>
        <p:nvSpPr>
          <p:cNvPr id="9" name="TextBox 8">
            <a:extLst>
              <a:ext uri="{FF2B5EF4-FFF2-40B4-BE49-F238E27FC236}">
                <a16:creationId xmlns:a16="http://schemas.microsoft.com/office/drawing/2014/main" id="{8B097F90-C58A-4B8D-9CF8-D66A6012F483}"/>
              </a:ext>
            </a:extLst>
          </p:cNvPr>
          <p:cNvSpPr txBox="1"/>
          <p:nvPr/>
        </p:nvSpPr>
        <p:spPr>
          <a:xfrm>
            <a:off x="1289221" y="3226713"/>
            <a:ext cx="9144000" cy="4154984"/>
          </a:xfrm>
          <a:prstGeom prst="rect">
            <a:avLst/>
          </a:prstGeom>
          <a:noFill/>
        </p:spPr>
        <p:txBody>
          <a:bodyPr>
            <a:spAutoFit/>
          </a:bodyPr>
          <a:lstStyle/>
          <a:p>
            <a:pPr defTabSz="457200" fontAlgn="base">
              <a:spcBef>
                <a:spcPct val="0"/>
              </a:spcBef>
              <a:spcAft>
                <a:spcPct val="0"/>
              </a:spcAft>
              <a:defRPr/>
            </a:pPr>
            <a:endParaRPr lang="en-US" sz="4400" b="1" dirty="0">
              <a:solidFill>
                <a:srgbClr val="666699"/>
              </a:solidFill>
              <a:latin typeface="Source Sans Pro Light" panose="020B0604020202020204" charset="0"/>
              <a:ea typeface="ヒラギノ角ゴ Pro W3" pitchFamily="124" charset="-128"/>
              <a:cs typeface="Arial" charset="0"/>
            </a:endParaRPr>
          </a:p>
          <a:p>
            <a:pPr algn="ctr" defTabSz="457200" fontAlgn="base">
              <a:spcBef>
                <a:spcPct val="0"/>
              </a:spcBef>
              <a:spcAft>
                <a:spcPct val="0"/>
              </a:spcAft>
              <a:defRPr/>
            </a:pPr>
            <a:r>
              <a:rPr lang="en-US" sz="4400" b="1" dirty="0">
                <a:solidFill>
                  <a:srgbClr val="0563C1"/>
                </a:solidFill>
                <a:latin typeface="Source Sans Pro Light" panose="020B0604020202020204" charset="0"/>
                <a:ea typeface="ヒラギノ角ゴ Pro W3" pitchFamily="124" charset="-128"/>
                <a:cs typeface="Arial" charset="0"/>
              </a:rPr>
              <a:t>ken.wa</a:t>
            </a:r>
            <a:r>
              <a:rPr lang="en-US" sz="4400" b="1" dirty="0">
                <a:solidFill>
                  <a:srgbClr val="3333FF"/>
                </a:solidFill>
                <a:latin typeface="Source Sans Pro Light" panose="020B0604020202020204" charset="0"/>
                <a:ea typeface="ヒラギノ角ゴ Pro W3" pitchFamily="124" charset="-128"/>
                <a:cs typeface="Arial" charset="0"/>
              </a:rPr>
              <a:t>llentine@westjordan.utah.gov</a:t>
            </a:r>
          </a:p>
          <a:p>
            <a:pPr algn="ctr" defTabSz="457200" fontAlgn="base">
              <a:spcBef>
                <a:spcPct val="0"/>
              </a:spcBef>
              <a:spcAft>
                <a:spcPct val="0"/>
              </a:spcAft>
              <a:defRPr/>
            </a:pPr>
            <a:r>
              <a:rPr lang="en-US" sz="4400" b="1" dirty="0">
                <a:solidFill>
                  <a:srgbClr val="3333FF"/>
                </a:solidFill>
                <a:latin typeface="Source Sans Pro Light" panose="020B0604020202020204" charset="0"/>
                <a:ea typeface="ヒラギノ角ゴ Pro W3" pitchFamily="124" charset="-128"/>
                <a:cs typeface="Arial" charset="0"/>
              </a:rPr>
              <a:t>www.linkedin.com/in</a:t>
            </a:r>
            <a:r>
              <a:rPr lang="en-US" sz="4400" b="1" dirty="0">
                <a:solidFill>
                  <a:srgbClr val="0563C1"/>
                </a:solidFill>
                <a:latin typeface="Source Sans Pro Light" panose="020B0604020202020204" charset="0"/>
                <a:ea typeface="ヒラギノ角ゴ Pro W3" pitchFamily="124" charset="-128"/>
                <a:cs typeface="Arial" charset="0"/>
              </a:rPr>
              <a:t>/</a:t>
            </a:r>
            <a:r>
              <a:rPr lang="en-US" sz="4400" b="1" dirty="0">
                <a:solidFill>
                  <a:srgbClr val="3333FF"/>
                </a:solidFill>
                <a:latin typeface="Source Sans Pro Light" panose="020B0604020202020204" charset="0"/>
                <a:ea typeface="ヒラギノ角ゴ Pro W3" pitchFamily="124" charset="-128"/>
                <a:cs typeface="Arial" charset="0"/>
              </a:rPr>
              <a:t>kenwallentine</a:t>
            </a:r>
          </a:p>
          <a:p>
            <a:pPr algn="ctr" defTabSz="457200" fontAlgn="base">
              <a:spcBef>
                <a:spcPct val="0"/>
              </a:spcBef>
              <a:spcAft>
                <a:spcPct val="0"/>
              </a:spcAft>
              <a:defRPr/>
            </a:pPr>
            <a:r>
              <a:rPr lang="en-US" sz="4400" b="1" dirty="0">
                <a:solidFill>
                  <a:srgbClr val="3333FF"/>
                </a:solidFill>
                <a:latin typeface="Source Sans Pro Light" panose="020B0604020202020204" charset="0"/>
                <a:ea typeface="ヒラギノ角ゴ Pro W3" pitchFamily="124" charset="-128"/>
                <a:cs typeface="Arial" charset="0"/>
              </a:rPr>
              <a:t>801-256-2000</a:t>
            </a:r>
          </a:p>
          <a:p>
            <a:pPr algn="ctr" defTabSz="457200" fontAlgn="base">
              <a:spcBef>
                <a:spcPct val="0"/>
              </a:spcBef>
              <a:spcAft>
                <a:spcPct val="0"/>
              </a:spcAft>
              <a:defRPr/>
            </a:pPr>
            <a:endParaRPr lang="en-US" sz="4400" b="1" dirty="0">
              <a:solidFill>
                <a:srgbClr val="666699"/>
              </a:solidFill>
              <a:latin typeface="Source Sans Pro Light" panose="020B0604020202020204" charset="0"/>
              <a:ea typeface="ヒラギノ角ゴ Pro W3" pitchFamily="124" charset="-128"/>
              <a:cs typeface="Arial" charset="0"/>
            </a:endParaRPr>
          </a:p>
          <a:p>
            <a:pPr algn="ctr" defTabSz="457200" fontAlgn="base">
              <a:spcBef>
                <a:spcPct val="0"/>
              </a:spcBef>
              <a:spcAft>
                <a:spcPct val="0"/>
              </a:spcAft>
              <a:defRPr/>
            </a:pPr>
            <a:endParaRPr lang="en-US" sz="4400" b="1" dirty="0">
              <a:solidFill>
                <a:schemeClr val="bg1"/>
              </a:solidFill>
              <a:latin typeface="Source Sans Pro Light" panose="020B0604020202020204" charset="0"/>
              <a:ea typeface="ヒラギノ角ゴ Pro W3" pitchFamily="124" charset="-128"/>
              <a:cs typeface="Arial" charset="0"/>
            </a:endParaRPr>
          </a:p>
        </p:txBody>
      </p:sp>
    </p:spTree>
    <p:extLst>
      <p:ext uri="{BB962C8B-B14F-4D97-AF65-F5344CB8AC3E}">
        <p14:creationId xmlns:p14="http://schemas.microsoft.com/office/powerpoint/2010/main" val="124096234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38DE6C-01E8-4F4B-881E-C7F7A7867C4B}"/>
              </a:ext>
            </a:extLst>
          </p:cNvPr>
          <p:cNvSpPr/>
          <p:nvPr/>
        </p:nvSpPr>
        <p:spPr>
          <a:xfrm>
            <a:off x="0" y="3362267"/>
            <a:ext cx="12192000" cy="3507092"/>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idx="4294967295"/>
          </p:nvPr>
        </p:nvSpPr>
        <p:spPr>
          <a:xfrm>
            <a:off x="3599858" y="1371600"/>
            <a:ext cx="4992283" cy="1212949"/>
          </a:xfrm>
        </p:spPr>
        <p:txBody>
          <a:bodyPr>
            <a:normAutofit/>
          </a:bodyPr>
          <a:lstStyle/>
          <a:p>
            <a:pPr algn="ctr"/>
            <a:r>
              <a:rPr lang="en-US" sz="4800" dirty="0">
                <a:solidFill>
                  <a:schemeClr val="accent3">
                    <a:lumMod val="50000"/>
                  </a:schemeClr>
                </a:solidFill>
                <a:latin typeface="Source Sans Pro Black" panose="020B0803030403020204" pitchFamily="34" charset="0"/>
                <a:ea typeface="Source Sans Pro Black" panose="020B0803030403020204" pitchFamily="34" charset="0"/>
              </a:rPr>
              <a:t>Disclaimer</a:t>
            </a:r>
          </a:p>
        </p:txBody>
      </p:sp>
      <p:sp>
        <p:nvSpPr>
          <p:cNvPr id="4" name="Content Placeholder 3"/>
          <p:cNvSpPr>
            <a:spLocks noGrp="1"/>
          </p:cNvSpPr>
          <p:nvPr>
            <p:ph idx="4294967295"/>
          </p:nvPr>
        </p:nvSpPr>
        <p:spPr>
          <a:xfrm>
            <a:off x="675168" y="3887112"/>
            <a:ext cx="11155238" cy="2769782"/>
          </a:xfrm>
        </p:spPr>
        <p:txBody>
          <a:bodyPr>
            <a:noAutofit/>
          </a:bodyPr>
          <a:lstStyle/>
          <a:p>
            <a:pPr marL="0" indent="0" algn="ctr">
              <a:buNone/>
            </a:pPr>
            <a:r>
              <a:rPr lang="en-US" dirty="0">
                <a:solidFill>
                  <a:schemeClr val="bg1"/>
                </a:solidFill>
                <a:latin typeface="Source Sans Pro Light" panose="020B0403030403020204" pitchFamily="34" charset="0"/>
                <a:ea typeface="Source Sans Pro Light" panose="020B0403030403020204" pitchFamily="34" charset="0"/>
              </a:rPr>
              <a:t>The materials provided in this presentation are for general informational and educational purposes only. The materials are not intended to be and should not be considered legal advice or opinions. You should not act upon any information presented without first seeking legal counsel on your specific matter.</a:t>
            </a:r>
          </a:p>
        </p:txBody>
      </p:sp>
    </p:spTree>
    <p:extLst>
      <p:ext uri="{BB962C8B-B14F-4D97-AF65-F5344CB8AC3E}">
        <p14:creationId xmlns:p14="http://schemas.microsoft.com/office/powerpoint/2010/main" val="1545213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4523A7-725F-45B8-8339-B0642C0DD2CE}"/>
              </a:ext>
            </a:extLst>
          </p:cNvPr>
          <p:cNvSpPr/>
          <p:nvPr/>
        </p:nvSpPr>
        <p:spPr>
          <a:xfrm>
            <a:off x="0" y="6488669"/>
            <a:ext cx="12192000" cy="369332"/>
          </a:xfrm>
          <a:prstGeom prst="rect">
            <a:avLst/>
          </a:prstGeom>
          <a:solidFill>
            <a:srgbClr val="0047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EC092C1E-B2D4-4EF4-B159-4674143417D9}"/>
              </a:ext>
            </a:extLst>
          </p:cNvPr>
          <p:cNvCxnSpPr>
            <a:cxnSpLocks/>
          </p:cNvCxnSpPr>
          <p:nvPr/>
        </p:nvCxnSpPr>
        <p:spPr>
          <a:xfrm>
            <a:off x="0" y="6408312"/>
            <a:ext cx="12201331" cy="0"/>
          </a:xfrm>
          <a:prstGeom prst="line">
            <a:avLst/>
          </a:prstGeom>
          <a:ln w="34925">
            <a:solidFill>
              <a:srgbClr val="FE5000"/>
            </a:solidFill>
          </a:ln>
        </p:spPr>
        <p:style>
          <a:lnRef idx="1">
            <a:schemeClr val="accent1"/>
          </a:lnRef>
          <a:fillRef idx="0">
            <a:schemeClr val="accent1"/>
          </a:fillRef>
          <a:effectRef idx="0">
            <a:schemeClr val="accent1"/>
          </a:effectRef>
          <a:fontRef idx="minor">
            <a:schemeClr val="tx1"/>
          </a:fontRef>
        </p:style>
      </p:cxnSp>
      <p:pic>
        <p:nvPicPr>
          <p:cNvPr id="6" name="Picture 5" descr="A group of people wearing costumes&#10;&#10;Description generated with high confidence">
            <a:extLst>
              <a:ext uri="{FF2B5EF4-FFF2-40B4-BE49-F238E27FC236}">
                <a16:creationId xmlns:a16="http://schemas.microsoft.com/office/drawing/2014/main" id="{F09F6C51-19DC-42B7-B9D7-2040A998C944}"/>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Effect>
                      <a14:brightnessContrast contrast="40000"/>
                    </a14:imgEffect>
                  </a14:imgLayer>
                </a14:imgProps>
              </a:ext>
              <a:ext uri="{28A0092B-C50C-407E-A947-70E740481C1C}">
                <a14:useLocalDpi xmlns:a14="http://schemas.microsoft.com/office/drawing/2010/main" val="0"/>
              </a:ext>
            </a:extLst>
          </a:blip>
          <a:srcRect l="-6"/>
          <a:stretch/>
        </p:blipFill>
        <p:spPr>
          <a:xfrm>
            <a:off x="0" y="0"/>
            <a:ext cx="12191999" cy="3487578"/>
          </a:xfrm>
          <a:prstGeom prst="rect">
            <a:avLst/>
          </a:prstGeom>
        </p:spPr>
      </p:pic>
      <p:sp>
        <p:nvSpPr>
          <p:cNvPr id="7" name="Rectangle 6">
            <a:extLst>
              <a:ext uri="{FF2B5EF4-FFF2-40B4-BE49-F238E27FC236}">
                <a16:creationId xmlns:a16="http://schemas.microsoft.com/office/drawing/2014/main" id="{AD226943-40C6-490C-ADF2-DDE1C0A08950}"/>
              </a:ext>
            </a:extLst>
          </p:cNvPr>
          <p:cNvSpPr/>
          <p:nvPr/>
        </p:nvSpPr>
        <p:spPr>
          <a:xfrm>
            <a:off x="9331" y="0"/>
            <a:ext cx="12192000" cy="3507092"/>
          </a:xfrm>
          <a:prstGeom prst="rect">
            <a:avLst/>
          </a:prstGeom>
          <a:solidFill>
            <a:srgbClr val="004A8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3">
            <a:extLst>
              <a:ext uri="{FF2B5EF4-FFF2-40B4-BE49-F238E27FC236}">
                <a16:creationId xmlns:a16="http://schemas.microsoft.com/office/drawing/2014/main" id="{A75943C4-D7FA-47D5-A3CB-BA793E99823B}"/>
              </a:ext>
            </a:extLst>
          </p:cNvPr>
          <p:cNvSpPr txBox="1">
            <a:spLocks/>
          </p:cNvSpPr>
          <p:nvPr/>
        </p:nvSpPr>
        <p:spPr>
          <a:xfrm>
            <a:off x="371281" y="1447437"/>
            <a:ext cx="11468099" cy="139988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600"/>
              </a:spcAft>
              <a:buClr>
                <a:srgbClr val="0093B0"/>
              </a:buClr>
              <a:buFont typeface="Arial" panose="020B0604020202020204" pitchFamily="34" charset="0"/>
              <a:buChar char="•"/>
              <a:defRPr sz="320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100000"/>
              </a:lnSpc>
              <a:spcBef>
                <a:spcPts val="500"/>
              </a:spcBef>
              <a:spcAft>
                <a:spcPts val="600"/>
              </a:spcAft>
              <a:buClr>
                <a:srgbClr val="0093B0"/>
              </a:buClr>
              <a:buFont typeface="Arial" panose="020B0604020202020204" pitchFamily="34" charset="0"/>
              <a:buChar char="•"/>
              <a:defRPr sz="28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100000"/>
              </a:lnSpc>
              <a:spcBef>
                <a:spcPts val="500"/>
              </a:spcBef>
              <a:spcAft>
                <a:spcPts val="600"/>
              </a:spcAft>
              <a:buClr>
                <a:srgbClr val="0093B0"/>
              </a:buClr>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100000"/>
              </a:lnSpc>
              <a:spcBef>
                <a:spcPts val="500"/>
              </a:spcBef>
              <a:spcAft>
                <a:spcPts val="600"/>
              </a:spcAft>
              <a:buClr>
                <a:srgbClr val="0093B0"/>
              </a:buClr>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100000"/>
              </a:lnSpc>
              <a:spcBef>
                <a:spcPts val="500"/>
              </a:spcBef>
              <a:spcAft>
                <a:spcPts val="600"/>
              </a:spcAft>
              <a:buClr>
                <a:srgbClr val="0093B0"/>
              </a:buClr>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US" sz="3600" dirty="0">
                <a:solidFill>
                  <a:schemeClr val="bg1"/>
                </a:solidFill>
                <a:latin typeface="Source Sans Pro Black" panose="020B0803030403020204" pitchFamily="34" charset="0"/>
                <a:ea typeface="Source Sans Pro Black" panose="020B0803030403020204" pitchFamily="34" charset="0"/>
              </a:rPr>
              <a:t>Nationwide trends in police reform</a:t>
            </a:r>
          </a:p>
          <a:p>
            <a:pPr marL="0" indent="0" algn="ctr">
              <a:buNone/>
              <a:defRPr/>
            </a:pPr>
            <a:endParaRPr lang="en-US" sz="3600" dirty="0">
              <a:solidFill>
                <a:schemeClr val="bg1"/>
              </a:solidFill>
              <a:latin typeface="Source Sans Pro Light" panose="020B0604020202020204" charset="0"/>
            </a:endParaRPr>
          </a:p>
        </p:txBody>
      </p:sp>
      <p:sp>
        <p:nvSpPr>
          <p:cNvPr id="5" name="Content Placeholder 4">
            <a:extLst>
              <a:ext uri="{FF2B5EF4-FFF2-40B4-BE49-F238E27FC236}">
                <a16:creationId xmlns:a16="http://schemas.microsoft.com/office/drawing/2014/main" id="{4149D1A0-2434-F549-427F-F88CA36BE945}"/>
              </a:ext>
            </a:extLst>
          </p:cNvPr>
          <p:cNvSpPr>
            <a:spLocks noGrp="1"/>
          </p:cNvSpPr>
          <p:nvPr>
            <p:ph sz="half" idx="1"/>
          </p:nvPr>
        </p:nvSpPr>
        <p:spPr>
          <a:xfrm>
            <a:off x="838200" y="3738441"/>
            <a:ext cx="5181600" cy="2438522"/>
          </a:xfrm>
        </p:spPr>
        <p:txBody>
          <a:bodyPr>
            <a:normAutofit/>
          </a:bodyPr>
          <a:lstStyle/>
          <a:p>
            <a:r>
              <a:rPr lang="en-US" dirty="0">
                <a:solidFill>
                  <a:srgbClr val="0070C0"/>
                </a:solidFill>
              </a:rPr>
              <a:t>Limitations on vascular restraint</a:t>
            </a:r>
          </a:p>
          <a:p>
            <a:r>
              <a:rPr lang="en-US" dirty="0">
                <a:solidFill>
                  <a:srgbClr val="0070C0"/>
                </a:solidFill>
              </a:rPr>
              <a:t>UOF investigative independence</a:t>
            </a:r>
          </a:p>
          <a:p>
            <a:r>
              <a:rPr lang="en-US" dirty="0">
                <a:solidFill>
                  <a:srgbClr val="0070C0"/>
                </a:solidFill>
              </a:rPr>
              <a:t>Big data collection </a:t>
            </a:r>
          </a:p>
          <a:p>
            <a:r>
              <a:rPr lang="en-US" dirty="0">
                <a:solidFill>
                  <a:srgbClr val="0070C0"/>
                </a:solidFill>
              </a:rPr>
              <a:t>Training mandates</a:t>
            </a:r>
          </a:p>
          <a:p>
            <a:endParaRPr lang="en-US" dirty="0"/>
          </a:p>
        </p:txBody>
      </p:sp>
      <p:sp>
        <p:nvSpPr>
          <p:cNvPr id="10" name="Content Placeholder 9">
            <a:extLst>
              <a:ext uri="{FF2B5EF4-FFF2-40B4-BE49-F238E27FC236}">
                <a16:creationId xmlns:a16="http://schemas.microsoft.com/office/drawing/2014/main" id="{D4501D75-99A4-032D-6752-5BB0EC7D18FF}"/>
              </a:ext>
            </a:extLst>
          </p:cNvPr>
          <p:cNvSpPr>
            <a:spLocks noGrp="1"/>
          </p:cNvSpPr>
          <p:nvPr>
            <p:ph sz="half" idx="2"/>
          </p:nvPr>
        </p:nvSpPr>
        <p:spPr>
          <a:xfrm>
            <a:off x="6476997" y="3777006"/>
            <a:ext cx="5181600" cy="2438522"/>
          </a:xfrm>
        </p:spPr>
        <p:txBody>
          <a:bodyPr>
            <a:normAutofit/>
          </a:bodyPr>
          <a:lstStyle/>
          <a:p>
            <a:r>
              <a:rPr lang="en-US" dirty="0">
                <a:solidFill>
                  <a:srgbClr val="0070C0"/>
                </a:solidFill>
              </a:rPr>
              <a:t>Body worn camera mandates</a:t>
            </a:r>
          </a:p>
          <a:p>
            <a:r>
              <a:rPr lang="en-US" dirty="0">
                <a:solidFill>
                  <a:srgbClr val="0070C0"/>
                </a:solidFill>
              </a:rPr>
              <a:t>No-knock warrant limitations</a:t>
            </a:r>
          </a:p>
          <a:p>
            <a:r>
              <a:rPr lang="en-US" dirty="0">
                <a:solidFill>
                  <a:srgbClr val="0070C0"/>
                </a:solidFill>
              </a:rPr>
              <a:t>Certification &amp; discipline powers</a:t>
            </a:r>
          </a:p>
          <a:p>
            <a:endParaRPr lang="en-US" dirty="0"/>
          </a:p>
        </p:txBody>
      </p:sp>
    </p:spTree>
    <p:extLst>
      <p:ext uri="{BB962C8B-B14F-4D97-AF65-F5344CB8AC3E}">
        <p14:creationId xmlns:p14="http://schemas.microsoft.com/office/powerpoint/2010/main" val="393071808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4523A7-725F-45B8-8339-B0642C0DD2CE}"/>
              </a:ext>
            </a:extLst>
          </p:cNvPr>
          <p:cNvSpPr/>
          <p:nvPr/>
        </p:nvSpPr>
        <p:spPr>
          <a:xfrm>
            <a:off x="0" y="6488669"/>
            <a:ext cx="12192000" cy="369332"/>
          </a:xfrm>
          <a:prstGeom prst="rect">
            <a:avLst/>
          </a:prstGeom>
          <a:solidFill>
            <a:srgbClr val="0047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EC092C1E-B2D4-4EF4-B159-4674143417D9}"/>
              </a:ext>
            </a:extLst>
          </p:cNvPr>
          <p:cNvCxnSpPr>
            <a:cxnSpLocks/>
          </p:cNvCxnSpPr>
          <p:nvPr/>
        </p:nvCxnSpPr>
        <p:spPr>
          <a:xfrm>
            <a:off x="0" y="6408312"/>
            <a:ext cx="12201331" cy="0"/>
          </a:xfrm>
          <a:prstGeom prst="line">
            <a:avLst/>
          </a:prstGeom>
          <a:ln w="34925">
            <a:solidFill>
              <a:srgbClr val="FE5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08372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4523A7-725F-45B8-8339-B0642C0DD2CE}"/>
              </a:ext>
            </a:extLst>
          </p:cNvPr>
          <p:cNvSpPr/>
          <p:nvPr/>
        </p:nvSpPr>
        <p:spPr>
          <a:xfrm>
            <a:off x="0" y="6488669"/>
            <a:ext cx="12192000" cy="369332"/>
          </a:xfrm>
          <a:prstGeom prst="rect">
            <a:avLst/>
          </a:prstGeom>
          <a:solidFill>
            <a:srgbClr val="0047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EC092C1E-B2D4-4EF4-B159-4674143417D9}"/>
              </a:ext>
            </a:extLst>
          </p:cNvPr>
          <p:cNvCxnSpPr>
            <a:cxnSpLocks/>
          </p:cNvCxnSpPr>
          <p:nvPr/>
        </p:nvCxnSpPr>
        <p:spPr>
          <a:xfrm>
            <a:off x="0" y="6408312"/>
            <a:ext cx="12201331" cy="0"/>
          </a:xfrm>
          <a:prstGeom prst="line">
            <a:avLst/>
          </a:prstGeom>
          <a:ln w="34925">
            <a:solidFill>
              <a:srgbClr val="FE5000"/>
            </a:solidFill>
          </a:ln>
        </p:spPr>
        <p:style>
          <a:lnRef idx="1">
            <a:schemeClr val="accent1"/>
          </a:lnRef>
          <a:fillRef idx="0">
            <a:schemeClr val="accent1"/>
          </a:fillRef>
          <a:effectRef idx="0">
            <a:schemeClr val="accent1"/>
          </a:effectRef>
          <a:fontRef idx="minor">
            <a:schemeClr val="tx1"/>
          </a:fontRef>
        </p:style>
      </p:cxnSp>
      <p:pic>
        <p:nvPicPr>
          <p:cNvPr id="9" name="Picture 8" descr="A person in a car talking on a cell phone&#10;&#10;Description generated with very high confidence">
            <a:extLst>
              <a:ext uri="{FF2B5EF4-FFF2-40B4-BE49-F238E27FC236}">
                <a16:creationId xmlns:a16="http://schemas.microsoft.com/office/drawing/2014/main" id="{90E4A719-E533-433F-B2EA-0A63F7EA028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37449" y="0"/>
            <a:ext cx="12191999" cy="3507093"/>
          </a:xfrm>
          <a:prstGeom prst="rect">
            <a:avLst/>
          </a:prstGeom>
        </p:spPr>
      </p:pic>
      <p:sp>
        <p:nvSpPr>
          <p:cNvPr id="10" name="Rectangle 9">
            <a:extLst>
              <a:ext uri="{FF2B5EF4-FFF2-40B4-BE49-F238E27FC236}">
                <a16:creationId xmlns:a16="http://schemas.microsoft.com/office/drawing/2014/main" id="{2015DBC9-F4E2-41F4-8289-809A967F503D}"/>
              </a:ext>
            </a:extLst>
          </p:cNvPr>
          <p:cNvSpPr/>
          <p:nvPr/>
        </p:nvSpPr>
        <p:spPr>
          <a:xfrm>
            <a:off x="0" y="0"/>
            <a:ext cx="12192000" cy="3507092"/>
          </a:xfrm>
          <a:prstGeom prst="rect">
            <a:avLst/>
          </a:prstGeom>
          <a:solidFill>
            <a:srgbClr val="0E6BB8">
              <a:alpha val="9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3">
            <a:extLst>
              <a:ext uri="{FF2B5EF4-FFF2-40B4-BE49-F238E27FC236}">
                <a16:creationId xmlns:a16="http://schemas.microsoft.com/office/drawing/2014/main" id="{A7DF1ACA-00AE-4B07-9997-7B09C0F54E0B}"/>
              </a:ext>
            </a:extLst>
          </p:cNvPr>
          <p:cNvSpPr txBox="1">
            <a:spLocks/>
          </p:cNvSpPr>
          <p:nvPr/>
        </p:nvSpPr>
        <p:spPr>
          <a:xfrm>
            <a:off x="2201122" y="1216566"/>
            <a:ext cx="7789755" cy="130389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600"/>
              </a:spcAft>
              <a:buClr>
                <a:srgbClr val="0093B0"/>
              </a:buClr>
              <a:buFont typeface="Arial" panose="020B0604020202020204" pitchFamily="34" charset="0"/>
              <a:buChar char="•"/>
              <a:defRPr sz="320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100000"/>
              </a:lnSpc>
              <a:spcBef>
                <a:spcPts val="500"/>
              </a:spcBef>
              <a:spcAft>
                <a:spcPts val="600"/>
              </a:spcAft>
              <a:buClr>
                <a:srgbClr val="0093B0"/>
              </a:buClr>
              <a:buFont typeface="Arial" panose="020B0604020202020204" pitchFamily="34" charset="0"/>
              <a:buChar char="•"/>
              <a:defRPr sz="28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100000"/>
              </a:lnSpc>
              <a:spcBef>
                <a:spcPts val="500"/>
              </a:spcBef>
              <a:spcAft>
                <a:spcPts val="600"/>
              </a:spcAft>
              <a:buClr>
                <a:srgbClr val="0093B0"/>
              </a:buClr>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100000"/>
              </a:lnSpc>
              <a:spcBef>
                <a:spcPts val="500"/>
              </a:spcBef>
              <a:spcAft>
                <a:spcPts val="600"/>
              </a:spcAft>
              <a:buClr>
                <a:srgbClr val="0093B0"/>
              </a:buClr>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100000"/>
              </a:lnSpc>
              <a:spcBef>
                <a:spcPts val="500"/>
              </a:spcBef>
              <a:spcAft>
                <a:spcPts val="600"/>
              </a:spcAft>
              <a:buClr>
                <a:srgbClr val="0093B0"/>
              </a:buClr>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1"/>
                </a:solidFill>
                <a:latin typeface="Source Sans Pro Black" panose="020B0803030403020204" pitchFamily="34" charset="0"/>
                <a:ea typeface="Source Sans Pro Black" panose="020B0803030403020204" pitchFamily="34" charset="0"/>
              </a:rPr>
              <a:t>Utah reform statutes</a:t>
            </a:r>
          </a:p>
        </p:txBody>
      </p:sp>
      <p:sp>
        <p:nvSpPr>
          <p:cNvPr id="5" name="TextBox 4">
            <a:extLst>
              <a:ext uri="{FF2B5EF4-FFF2-40B4-BE49-F238E27FC236}">
                <a16:creationId xmlns:a16="http://schemas.microsoft.com/office/drawing/2014/main" id="{D27B8059-7839-5451-B7D8-D639790EE5E5}"/>
              </a:ext>
            </a:extLst>
          </p:cNvPr>
          <p:cNvSpPr txBox="1"/>
          <p:nvPr/>
        </p:nvSpPr>
        <p:spPr>
          <a:xfrm>
            <a:off x="887828" y="3737027"/>
            <a:ext cx="4689229" cy="3877985"/>
          </a:xfrm>
          <a:prstGeom prst="rect">
            <a:avLst/>
          </a:prstGeom>
          <a:noFill/>
        </p:spPr>
        <p:txBody>
          <a:bodyPr wrap="square" rtlCol="0">
            <a:spAutoFit/>
          </a:bodyPr>
          <a:lstStyle/>
          <a:p>
            <a:r>
              <a:rPr lang="en-US" sz="3200" dirty="0">
                <a:solidFill>
                  <a:srgbClr val="002060"/>
                </a:solidFill>
              </a:rPr>
              <a:t>Utah Code § 53-13-115</a:t>
            </a:r>
          </a:p>
          <a:p>
            <a:r>
              <a:rPr lang="en-US" sz="3200" dirty="0">
                <a:solidFill>
                  <a:srgbClr val="002060"/>
                </a:solidFill>
              </a:rPr>
              <a:t>Utah Code § 53-6-202</a:t>
            </a:r>
          </a:p>
          <a:p>
            <a:r>
              <a:rPr lang="en-US" sz="3200" dirty="0">
                <a:solidFill>
                  <a:srgbClr val="002060"/>
                </a:solidFill>
              </a:rPr>
              <a:t>Utah Code § 76-2-408</a:t>
            </a:r>
          </a:p>
          <a:p>
            <a:r>
              <a:rPr lang="en-US" sz="3200" dirty="0">
                <a:solidFill>
                  <a:srgbClr val="002060"/>
                </a:solidFill>
              </a:rPr>
              <a:t>Utah Code § 77-7-8</a:t>
            </a:r>
          </a:p>
          <a:p>
            <a:r>
              <a:rPr lang="en-US" sz="3200" dirty="0">
                <a:solidFill>
                  <a:srgbClr val="002060"/>
                </a:solidFill>
              </a:rPr>
              <a:t>Utah Code § 77-7a-102</a:t>
            </a:r>
          </a:p>
          <a:p>
            <a:endParaRPr lang="en-US" sz="3200" dirty="0">
              <a:solidFill>
                <a:srgbClr val="002060"/>
              </a:solidFill>
            </a:endParaRPr>
          </a:p>
          <a:p>
            <a:endParaRPr lang="en-US" dirty="0">
              <a:solidFill>
                <a:srgbClr val="002060"/>
              </a:solidFill>
            </a:endParaRPr>
          </a:p>
          <a:p>
            <a:endParaRPr lang="en-US" dirty="0">
              <a:solidFill>
                <a:srgbClr val="002060"/>
              </a:solidFill>
            </a:endParaRPr>
          </a:p>
          <a:p>
            <a:endParaRPr lang="en-US" dirty="0">
              <a:solidFill>
                <a:srgbClr val="002060"/>
              </a:solidFill>
            </a:endParaRPr>
          </a:p>
        </p:txBody>
      </p:sp>
      <p:sp>
        <p:nvSpPr>
          <p:cNvPr id="6" name="TextBox 5">
            <a:extLst>
              <a:ext uri="{FF2B5EF4-FFF2-40B4-BE49-F238E27FC236}">
                <a16:creationId xmlns:a16="http://schemas.microsoft.com/office/drawing/2014/main" id="{72464EE5-BF87-C5D4-735F-2F390F996BFE}"/>
              </a:ext>
            </a:extLst>
          </p:cNvPr>
          <p:cNvSpPr txBox="1"/>
          <p:nvPr/>
        </p:nvSpPr>
        <p:spPr>
          <a:xfrm>
            <a:off x="6933028" y="3737027"/>
            <a:ext cx="4689229" cy="4370427"/>
          </a:xfrm>
          <a:prstGeom prst="rect">
            <a:avLst/>
          </a:prstGeom>
          <a:noFill/>
        </p:spPr>
        <p:txBody>
          <a:bodyPr wrap="square" rtlCol="0">
            <a:spAutoFit/>
          </a:bodyPr>
          <a:lstStyle/>
          <a:p>
            <a:r>
              <a:rPr lang="en-US" sz="3200" dirty="0">
                <a:solidFill>
                  <a:srgbClr val="002060"/>
                </a:solidFill>
              </a:rPr>
              <a:t>Utah Code § 59-6-210</a:t>
            </a:r>
          </a:p>
          <a:p>
            <a:r>
              <a:rPr lang="en-US" sz="3200" dirty="0">
                <a:solidFill>
                  <a:srgbClr val="002060"/>
                </a:solidFill>
              </a:rPr>
              <a:t>Utah Code § 53-22-101</a:t>
            </a:r>
          </a:p>
          <a:p>
            <a:r>
              <a:rPr lang="en-US" sz="3200" dirty="0">
                <a:solidFill>
                  <a:srgbClr val="002060"/>
                </a:solidFill>
              </a:rPr>
              <a:t>Utah Code § 53-6-202</a:t>
            </a:r>
          </a:p>
          <a:p>
            <a:r>
              <a:rPr lang="en-US" sz="3200" dirty="0">
                <a:solidFill>
                  <a:srgbClr val="002060"/>
                </a:solidFill>
              </a:rPr>
              <a:t>Utah Code § 53-6-211</a:t>
            </a:r>
          </a:p>
          <a:p>
            <a:r>
              <a:rPr lang="en-US" sz="3200" dirty="0">
                <a:solidFill>
                  <a:srgbClr val="002060"/>
                </a:solidFill>
              </a:rPr>
              <a:t>Utah Code § 53-14-202</a:t>
            </a:r>
          </a:p>
          <a:p>
            <a:endParaRPr lang="en-US" sz="3200" dirty="0">
              <a:solidFill>
                <a:srgbClr val="002060"/>
              </a:solidFill>
            </a:endParaRPr>
          </a:p>
          <a:p>
            <a:endParaRPr lang="en-US" sz="3200" dirty="0">
              <a:solidFill>
                <a:srgbClr val="002060"/>
              </a:solidFill>
            </a:endParaRPr>
          </a:p>
          <a:p>
            <a:endParaRPr lang="en-US" dirty="0">
              <a:solidFill>
                <a:srgbClr val="002060"/>
              </a:solidFill>
            </a:endParaRPr>
          </a:p>
          <a:p>
            <a:endParaRPr lang="en-US" dirty="0">
              <a:solidFill>
                <a:srgbClr val="002060"/>
              </a:solidFill>
            </a:endParaRPr>
          </a:p>
          <a:p>
            <a:endParaRPr lang="en-US" dirty="0">
              <a:solidFill>
                <a:srgbClr val="002060"/>
              </a:solidFill>
            </a:endParaRPr>
          </a:p>
        </p:txBody>
      </p:sp>
    </p:spTree>
    <p:extLst>
      <p:ext uri="{BB962C8B-B14F-4D97-AF65-F5344CB8AC3E}">
        <p14:creationId xmlns:p14="http://schemas.microsoft.com/office/powerpoint/2010/main" val="137765326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wearing sunglasses&#10;&#10;Description generated with high confidence">
            <a:extLst>
              <a:ext uri="{FF2B5EF4-FFF2-40B4-BE49-F238E27FC236}">
                <a16:creationId xmlns:a16="http://schemas.microsoft.com/office/drawing/2014/main" id="{955E5710-82ED-4FF7-8947-0B8FDD70471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Effect>
                      <a14:brightnessContrast contrast="40000"/>
                    </a14:imgEffect>
                  </a14:imgLayer>
                </a14:imgProps>
              </a:ext>
              <a:ext uri="{28A0092B-C50C-407E-A947-70E740481C1C}">
                <a14:useLocalDpi xmlns:a14="http://schemas.microsoft.com/office/drawing/2010/main"/>
              </a:ext>
            </a:extLst>
          </a:blip>
          <a:srcRect t="13867" b="43034"/>
          <a:stretch/>
        </p:blipFill>
        <p:spPr>
          <a:xfrm>
            <a:off x="-13657" y="-46329"/>
            <a:ext cx="12205657" cy="3507092"/>
          </a:xfrm>
          <a:prstGeom prst="rect">
            <a:avLst/>
          </a:prstGeom>
        </p:spPr>
      </p:pic>
      <p:sp>
        <p:nvSpPr>
          <p:cNvPr id="6" name="Rectangle 5">
            <a:extLst>
              <a:ext uri="{FF2B5EF4-FFF2-40B4-BE49-F238E27FC236}">
                <a16:creationId xmlns:a16="http://schemas.microsoft.com/office/drawing/2014/main" id="{CA4171DE-B32F-499A-9613-D2B10F00319B}"/>
              </a:ext>
            </a:extLst>
          </p:cNvPr>
          <p:cNvSpPr/>
          <p:nvPr/>
        </p:nvSpPr>
        <p:spPr>
          <a:xfrm>
            <a:off x="-13657" y="-46329"/>
            <a:ext cx="12373337" cy="3507092"/>
          </a:xfrm>
          <a:prstGeom prst="rect">
            <a:avLst/>
          </a:prstGeom>
          <a:solidFill>
            <a:schemeClr val="accent5">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 name="Content Placeholder 3">
            <a:extLst>
              <a:ext uri="{FF2B5EF4-FFF2-40B4-BE49-F238E27FC236}">
                <a16:creationId xmlns:a16="http://schemas.microsoft.com/office/drawing/2014/main" id="{BAF0319A-3F5B-49C6-B68A-72D0AD74109E}"/>
              </a:ext>
            </a:extLst>
          </p:cNvPr>
          <p:cNvSpPr txBox="1">
            <a:spLocks/>
          </p:cNvSpPr>
          <p:nvPr/>
        </p:nvSpPr>
        <p:spPr>
          <a:xfrm>
            <a:off x="1158708" y="1211744"/>
            <a:ext cx="10036630" cy="12439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prstClr val="white"/>
              </a:buClr>
              <a:buSzPct val="65000"/>
              <a:buFont typeface="Arial" panose="020B0604020202020204" pitchFamily="34" charset="0"/>
              <a:buNone/>
              <a:tabLst/>
              <a:defRPr/>
            </a:pPr>
            <a:r>
              <a:rPr kumimoji="0" lang="en-US" sz="4000" b="0" u="none" strike="noStrike" kern="1200" cap="none" spc="0" normalizeH="0" baseline="0" noProof="0" dirty="0">
                <a:ln>
                  <a:noFill/>
                </a:ln>
                <a:solidFill>
                  <a:prstClr val="white"/>
                </a:solidFill>
                <a:effectLst/>
                <a:uLnTx/>
                <a:uFillTx/>
                <a:latin typeface="Source Sans Pro Black" panose="020B0803030403020204" pitchFamily="34" charset="0"/>
                <a:ea typeface="Source Sans Pro Black" panose="020B0803030403020204" pitchFamily="34" charset="0"/>
              </a:rPr>
              <a:t>Police service demands and crime trends</a:t>
            </a:r>
          </a:p>
          <a:p>
            <a:pPr marL="0" marR="0" lvl="0" indent="0" algn="ctr" defTabSz="914400" rtl="0" eaLnBrk="1" fontAlgn="auto" latinLnBrk="0" hangingPunct="1">
              <a:lnSpc>
                <a:spcPct val="90000"/>
              </a:lnSpc>
              <a:spcBef>
                <a:spcPts val="1000"/>
              </a:spcBef>
              <a:spcAft>
                <a:spcPts val="0"/>
              </a:spcAft>
              <a:buClr>
                <a:prstClr val="white"/>
              </a:buClr>
              <a:buSzPct val="65000"/>
              <a:buFont typeface="Arial" panose="020B0604020202020204" pitchFamily="34" charset="0"/>
              <a:buNone/>
              <a:tabLst/>
              <a:defRPr/>
            </a:pPr>
            <a:endParaRPr kumimoji="0" lang="en-US" sz="3600" b="0" i="0" u="none" strike="noStrike" kern="1200" cap="none" spc="0" normalizeH="0" baseline="0" noProof="0" dirty="0">
              <a:ln>
                <a:noFill/>
              </a:ln>
              <a:solidFill>
                <a:prstClr val="white"/>
              </a:solidFill>
              <a:effectLst/>
              <a:uLnTx/>
              <a:uFillTx/>
              <a:latin typeface="Source Sans Pro Light" panose="020B0403030403020204" pitchFamily="34" charset="0"/>
              <a:ea typeface="Source Sans Pro Light" panose="020B0403030403020204" pitchFamily="34" charset="0"/>
              <a:cs typeface="+mn-cs"/>
            </a:endParaRPr>
          </a:p>
        </p:txBody>
      </p:sp>
      <p:sp>
        <p:nvSpPr>
          <p:cNvPr id="3" name="Content Placeholder 2">
            <a:extLst>
              <a:ext uri="{FF2B5EF4-FFF2-40B4-BE49-F238E27FC236}">
                <a16:creationId xmlns:a16="http://schemas.microsoft.com/office/drawing/2014/main" id="{CC008034-3A59-3806-A6DC-4A8FA64ECBDD}"/>
              </a:ext>
            </a:extLst>
          </p:cNvPr>
          <p:cNvSpPr>
            <a:spLocks noGrp="1"/>
          </p:cNvSpPr>
          <p:nvPr>
            <p:ph sz="half" idx="1"/>
          </p:nvPr>
        </p:nvSpPr>
        <p:spPr>
          <a:xfrm>
            <a:off x="914400" y="3916666"/>
            <a:ext cx="5181600" cy="2746375"/>
          </a:xfrm>
        </p:spPr>
        <p:txBody>
          <a:bodyPr/>
          <a:lstStyle/>
          <a:p>
            <a:r>
              <a:rPr lang="en-US" dirty="0">
                <a:solidFill>
                  <a:srgbClr val="0070C0"/>
                </a:solidFill>
              </a:rPr>
              <a:t>See-saw criminal penalties for drugs</a:t>
            </a:r>
          </a:p>
          <a:p>
            <a:r>
              <a:rPr lang="en-US" dirty="0">
                <a:solidFill>
                  <a:srgbClr val="0070C0"/>
                </a:solidFill>
              </a:rPr>
              <a:t>Catalytic converter &amp; metals theft</a:t>
            </a:r>
          </a:p>
          <a:p>
            <a:r>
              <a:rPr lang="en-US" dirty="0">
                <a:solidFill>
                  <a:srgbClr val="0070C0"/>
                </a:solidFill>
              </a:rPr>
              <a:t>Fewer cops, geographic shifts</a:t>
            </a:r>
          </a:p>
          <a:p>
            <a:endParaRPr lang="en-US" dirty="0"/>
          </a:p>
        </p:txBody>
      </p:sp>
      <p:sp>
        <p:nvSpPr>
          <p:cNvPr id="4" name="Content Placeholder 3">
            <a:extLst>
              <a:ext uri="{FF2B5EF4-FFF2-40B4-BE49-F238E27FC236}">
                <a16:creationId xmlns:a16="http://schemas.microsoft.com/office/drawing/2014/main" id="{CDF7CF70-4D0E-1CEF-3A62-C79AD1DAC9AE}"/>
              </a:ext>
            </a:extLst>
          </p:cNvPr>
          <p:cNvSpPr>
            <a:spLocks noGrp="1"/>
          </p:cNvSpPr>
          <p:nvPr>
            <p:ph sz="half" idx="2"/>
          </p:nvPr>
        </p:nvSpPr>
        <p:spPr>
          <a:xfrm>
            <a:off x="6515100" y="3872217"/>
            <a:ext cx="5181600" cy="2835275"/>
          </a:xfrm>
        </p:spPr>
        <p:txBody>
          <a:bodyPr/>
          <a:lstStyle/>
          <a:p>
            <a:r>
              <a:rPr lang="en-US" dirty="0">
                <a:solidFill>
                  <a:srgbClr val="0070C0"/>
                </a:solidFill>
              </a:rPr>
              <a:t>Technology</a:t>
            </a:r>
          </a:p>
          <a:p>
            <a:r>
              <a:rPr lang="en-US" dirty="0">
                <a:solidFill>
                  <a:srgbClr val="0070C0"/>
                </a:solidFill>
              </a:rPr>
              <a:t>Intelligence-led policing</a:t>
            </a:r>
          </a:p>
          <a:p>
            <a:r>
              <a:rPr lang="en-US" dirty="0">
                <a:solidFill>
                  <a:srgbClr val="0070C0"/>
                </a:solidFill>
              </a:rPr>
              <a:t>Institutional abrogation of services</a:t>
            </a:r>
          </a:p>
          <a:p>
            <a:endParaRPr lang="en-US" dirty="0"/>
          </a:p>
        </p:txBody>
      </p:sp>
    </p:spTree>
    <p:extLst>
      <p:ext uri="{BB962C8B-B14F-4D97-AF65-F5344CB8AC3E}">
        <p14:creationId xmlns:p14="http://schemas.microsoft.com/office/powerpoint/2010/main" val="132859289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4523A7-725F-45B8-8339-B0642C0DD2CE}"/>
              </a:ext>
            </a:extLst>
          </p:cNvPr>
          <p:cNvSpPr/>
          <p:nvPr/>
        </p:nvSpPr>
        <p:spPr>
          <a:xfrm>
            <a:off x="0" y="6488669"/>
            <a:ext cx="12192000" cy="369332"/>
          </a:xfrm>
          <a:prstGeom prst="rect">
            <a:avLst/>
          </a:prstGeom>
          <a:solidFill>
            <a:srgbClr val="0047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EC092C1E-B2D4-4EF4-B159-4674143417D9}"/>
              </a:ext>
            </a:extLst>
          </p:cNvPr>
          <p:cNvCxnSpPr>
            <a:cxnSpLocks/>
          </p:cNvCxnSpPr>
          <p:nvPr/>
        </p:nvCxnSpPr>
        <p:spPr>
          <a:xfrm>
            <a:off x="0" y="6408312"/>
            <a:ext cx="12201331" cy="0"/>
          </a:xfrm>
          <a:prstGeom prst="line">
            <a:avLst/>
          </a:prstGeom>
          <a:ln w="34925">
            <a:solidFill>
              <a:srgbClr val="FE5000"/>
            </a:solidFill>
          </a:ln>
        </p:spPr>
        <p:style>
          <a:lnRef idx="1">
            <a:schemeClr val="accent1"/>
          </a:lnRef>
          <a:fillRef idx="0">
            <a:schemeClr val="accent1"/>
          </a:fillRef>
          <a:effectRef idx="0">
            <a:schemeClr val="accent1"/>
          </a:effectRef>
          <a:fontRef idx="minor">
            <a:schemeClr val="tx1"/>
          </a:fontRef>
        </p:style>
      </p:cxnSp>
      <p:pic>
        <p:nvPicPr>
          <p:cNvPr id="6" name="Picture 5" descr="A close up of a car&#10;&#10;Description generated with high confidence">
            <a:extLst>
              <a:ext uri="{FF2B5EF4-FFF2-40B4-BE49-F238E27FC236}">
                <a16:creationId xmlns:a16="http://schemas.microsoft.com/office/drawing/2014/main" id="{2D4AE8F4-A729-4E78-864D-9D43AED2E0F8}"/>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Effect>
                      <a14:brightnessContrast bright="20000" contrast="40000"/>
                    </a14:imgEffect>
                  </a14:imgLayer>
                </a14:imgProps>
              </a:ext>
              <a:ext uri="{28A0092B-C50C-407E-A947-70E740481C1C}">
                <a14:useLocalDpi xmlns:a14="http://schemas.microsoft.com/office/drawing/2010/main"/>
              </a:ext>
            </a:extLst>
          </a:blip>
          <a:srcRect t="30433" b="26588"/>
          <a:stretch/>
        </p:blipFill>
        <p:spPr>
          <a:xfrm>
            <a:off x="996" y="0"/>
            <a:ext cx="12200335" cy="3495733"/>
          </a:xfrm>
          <a:prstGeom prst="rect">
            <a:avLst/>
          </a:prstGeom>
        </p:spPr>
      </p:pic>
      <p:sp>
        <p:nvSpPr>
          <p:cNvPr id="7" name="Rectangle 6">
            <a:extLst>
              <a:ext uri="{FF2B5EF4-FFF2-40B4-BE49-F238E27FC236}">
                <a16:creationId xmlns:a16="http://schemas.microsoft.com/office/drawing/2014/main" id="{96DCF43D-BB58-4636-BF48-2621C623A529}"/>
              </a:ext>
            </a:extLst>
          </p:cNvPr>
          <p:cNvSpPr/>
          <p:nvPr/>
        </p:nvSpPr>
        <p:spPr>
          <a:xfrm>
            <a:off x="9331" y="0"/>
            <a:ext cx="12192000" cy="3507092"/>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3">
            <a:extLst>
              <a:ext uri="{FF2B5EF4-FFF2-40B4-BE49-F238E27FC236}">
                <a16:creationId xmlns:a16="http://schemas.microsoft.com/office/drawing/2014/main" id="{98D95BB7-4CF8-4DAB-8AFC-DD5E8817CB0B}"/>
              </a:ext>
            </a:extLst>
          </p:cNvPr>
          <p:cNvSpPr txBox="1">
            <a:spLocks/>
          </p:cNvSpPr>
          <p:nvPr/>
        </p:nvSpPr>
        <p:spPr>
          <a:xfrm>
            <a:off x="251183" y="694211"/>
            <a:ext cx="11708296" cy="210527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Source Sans Pro Light" panose="020B0403030403020204" pitchFamily="34" charset="0"/>
                <a:ea typeface="Source Sans Pro Light" panose="020B0403030403020204" pitchFamily="34" charset="0"/>
              </a:rPr>
              <a:t>Survey of 2,400 officers revealed:</a:t>
            </a:r>
          </a:p>
          <a:p>
            <a:pPr marL="0" indent="0" algn="ctr">
              <a:buFont typeface="Arial" panose="020B0604020202020204" pitchFamily="34" charset="0"/>
              <a:buNone/>
            </a:pPr>
            <a:r>
              <a:rPr lang="en-US" sz="4000" dirty="0">
                <a:solidFill>
                  <a:schemeClr val="bg1"/>
                </a:solidFill>
                <a:latin typeface="Source Sans Pro Light" panose="020B0403030403020204" pitchFamily="34" charset="0"/>
                <a:ea typeface="Source Sans Pro Light" panose="020B0403030403020204" pitchFamily="34" charset="0"/>
              </a:rPr>
              <a:t>44% plan to leave in the next few years</a:t>
            </a:r>
          </a:p>
          <a:p>
            <a:pPr marL="0" indent="0" algn="ctr">
              <a:buFont typeface="Arial" panose="020B0604020202020204" pitchFamily="34" charset="0"/>
              <a:buNone/>
            </a:pPr>
            <a:r>
              <a:rPr lang="en-US" sz="4000" dirty="0">
                <a:solidFill>
                  <a:schemeClr val="bg1"/>
                </a:solidFill>
                <a:latin typeface="Source Sans Pro Light" panose="020B0403030403020204" pitchFamily="34" charset="0"/>
                <a:ea typeface="Source Sans Pro Light" panose="020B0403030403020204" pitchFamily="34" charset="0"/>
              </a:rPr>
              <a:t>20% would encourage someone to join</a:t>
            </a:r>
          </a:p>
          <a:p>
            <a:pPr marL="0" indent="0" algn="ctr">
              <a:buFont typeface="Arial" panose="020B0604020202020204" pitchFamily="34" charset="0"/>
              <a:buNone/>
            </a:pPr>
            <a:r>
              <a:rPr lang="en-US" sz="4000" dirty="0">
                <a:solidFill>
                  <a:schemeClr val="bg1"/>
                </a:solidFill>
                <a:latin typeface="Source Sans Pro Light" panose="020B0403030403020204" pitchFamily="34" charset="0"/>
                <a:ea typeface="Source Sans Pro Light" panose="020B0403030403020204" pitchFamily="34" charset="0"/>
              </a:rPr>
              <a:t>77% say that morale has declined in the last year</a:t>
            </a:r>
          </a:p>
        </p:txBody>
      </p:sp>
      <p:pic>
        <p:nvPicPr>
          <p:cNvPr id="4" name="Picture 3">
            <a:extLst>
              <a:ext uri="{FF2B5EF4-FFF2-40B4-BE49-F238E27FC236}">
                <a16:creationId xmlns:a16="http://schemas.microsoft.com/office/drawing/2014/main" id="{A0926F4F-5F7E-3687-9CDB-F57D5A96C23A}"/>
              </a:ext>
            </a:extLst>
          </p:cNvPr>
          <p:cNvPicPr>
            <a:picLocks noChangeAspect="1"/>
          </p:cNvPicPr>
          <p:nvPr/>
        </p:nvPicPr>
        <p:blipFill>
          <a:blip r:embed="rId5"/>
          <a:stretch>
            <a:fillRect/>
          </a:stretch>
        </p:blipFill>
        <p:spPr>
          <a:xfrm>
            <a:off x="1220186" y="3658629"/>
            <a:ext cx="1700931" cy="1700931"/>
          </a:xfrm>
          <a:prstGeom prst="rect">
            <a:avLst/>
          </a:prstGeom>
        </p:spPr>
      </p:pic>
      <p:pic>
        <p:nvPicPr>
          <p:cNvPr id="9" name="Picture 8">
            <a:extLst>
              <a:ext uri="{FF2B5EF4-FFF2-40B4-BE49-F238E27FC236}">
                <a16:creationId xmlns:a16="http://schemas.microsoft.com/office/drawing/2014/main" id="{5CA773A1-A488-76E3-ACBD-5C8B89A24361}"/>
              </a:ext>
            </a:extLst>
          </p:cNvPr>
          <p:cNvPicPr>
            <a:picLocks noChangeAspect="1"/>
          </p:cNvPicPr>
          <p:nvPr/>
        </p:nvPicPr>
        <p:blipFill rotWithShape="1">
          <a:blip r:embed="rId6"/>
          <a:srcRect b="39554"/>
          <a:stretch/>
        </p:blipFill>
        <p:spPr>
          <a:xfrm>
            <a:off x="4101067" y="3668578"/>
            <a:ext cx="3989865" cy="1893592"/>
          </a:xfrm>
          <a:prstGeom prst="rect">
            <a:avLst/>
          </a:prstGeom>
        </p:spPr>
      </p:pic>
      <p:pic>
        <p:nvPicPr>
          <p:cNvPr id="11" name="Picture 10">
            <a:extLst>
              <a:ext uri="{FF2B5EF4-FFF2-40B4-BE49-F238E27FC236}">
                <a16:creationId xmlns:a16="http://schemas.microsoft.com/office/drawing/2014/main" id="{44057855-EBF6-A9AA-1FBB-A4D4749E043A}"/>
              </a:ext>
            </a:extLst>
          </p:cNvPr>
          <p:cNvPicPr>
            <a:picLocks noChangeAspect="1"/>
          </p:cNvPicPr>
          <p:nvPr/>
        </p:nvPicPr>
        <p:blipFill>
          <a:blip r:embed="rId7"/>
          <a:stretch>
            <a:fillRect/>
          </a:stretch>
        </p:blipFill>
        <p:spPr>
          <a:xfrm>
            <a:off x="9053144" y="3639799"/>
            <a:ext cx="1798476" cy="1700931"/>
          </a:xfrm>
          <a:prstGeom prst="rect">
            <a:avLst/>
          </a:prstGeom>
        </p:spPr>
      </p:pic>
      <p:sp>
        <p:nvSpPr>
          <p:cNvPr id="12" name="TextBox 11">
            <a:extLst>
              <a:ext uri="{FF2B5EF4-FFF2-40B4-BE49-F238E27FC236}">
                <a16:creationId xmlns:a16="http://schemas.microsoft.com/office/drawing/2014/main" id="{89DFF829-F429-79EF-0966-C04B085B20D1}"/>
              </a:ext>
            </a:extLst>
          </p:cNvPr>
          <p:cNvSpPr txBox="1"/>
          <p:nvPr/>
        </p:nvSpPr>
        <p:spPr>
          <a:xfrm>
            <a:off x="101600" y="5340730"/>
            <a:ext cx="11950700" cy="954107"/>
          </a:xfrm>
          <a:prstGeom prst="rect">
            <a:avLst/>
          </a:prstGeom>
          <a:noFill/>
        </p:spPr>
        <p:txBody>
          <a:bodyPr wrap="square" rtlCol="0">
            <a:spAutoFit/>
          </a:bodyPr>
          <a:lstStyle/>
          <a:p>
            <a:pPr algn="ctr"/>
            <a:r>
              <a:rPr lang="en-US" sz="2800" dirty="0">
                <a:solidFill>
                  <a:srgbClr val="002060"/>
                </a:solidFill>
              </a:rPr>
              <a:t>“Officers told us over and over again what they want from their leaders in 2022: </a:t>
            </a:r>
            <a:r>
              <a:rPr lang="en-US" sz="2800" i="1" dirty="0">
                <a:solidFill>
                  <a:srgbClr val="002060"/>
                </a:solidFill>
              </a:rPr>
              <a:t>To communicate…to be consistent…to care</a:t>
            </a:r>
            <a:r>
              <a:rPr lang="en-US" sz="2800" dirty="0">
                <a:solidFill>
                  <a:srgbClr val="002060"/>
                </a:solidFill>
              </a:rPr>
              <a:t>.” </a:t>
            </a:r>
          </a:p>
        </p:txBody>
      </p:sp>
    </p:spTree>
    <p:extLst>
      <p:ext uri="{BB962C8B-B14F-4D97-AF65-F5344CB8AC3E}">
        <p14:creationId xmlns:p14="http://schemas.microsoft.com/office/powerpoint/2010/main" val="182210070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wearing costumes&#10;&#10;Description generated with high confidence">
            <a:extLst>
              <a:ext uri="{FF2B5EF4-FFF2-40B4-BE49-F238E27FC236}">
                <a16:creationId xmlns:a16="http://schemas.microsoft.com/office/drawing/2014/main" id="{EF4271A4-0043-4C8C-B9D9-0A1119BD6270}"/>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Effect>
                      <a14:brightnessContrast contrast="40000"/>
                    </a14:imgEffect>
                  </a14:imgLayer>
                </a14:imgProps>
              </a:ext>
              <a:ext uri="{28A0092B-C50C-407E-A947-70E740481C1C}">
                <a14:useLocalDpi xmlns:a14="http://schemas.microsoft.com/office/drawing/2010/main" val="0"/>
              </a:ext>
            </a:extLst>
          </a:blip>
          <a:srcRect l="-6"/>
          <a:stretch/>
        </p:blipFill>
        <p:spPr>
          <a:xfrm>
            <a:off x="1" y="7456"/>
            <a:ext cx="12191999" cy="3487578"/>
          </a:xfrm>
          <a:prstGeom prst="rect">
            <a:avLst/>
          </a:prstGeom>
        </p:spPr>
      </p:pic>
      <p:sp>
        <p:nvSpPr>
          <p:cNvPr id="6" name="Rectangle 5">
            <a:extLst>
              <a:ext uri="{FF2B5EF4-FFF2-40B4-BE49-F238E27FC236}">
                <a16:creationId xmlns:a16="http://schemas.microsoft.com/office/drawing/2014/main" id="{0B9DE7DF-8353-4EEE-B1F6-906FF0305113}"/>
              </a:ext>
            </a:extLst>
          </p:cNvPr>
          <p:cNvSpPr/>
          <p:nvPr/>
        </p:nvSpPr>
        <p:spPr>
          <a:xfrm>
            <a:off x="-1" y="0"/>
            <a:ext cx="12192000" cy="3507092"/>
          </a:xfrm>
          <a:prstGeom prst="rect">
            <a:avLst/>
          </a:prstGeom>
          <a:solidFill>
            <a:schemeClr val="accent4">
              <a:lumMod val="5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990BC344-208D-4BDE-995F-4358EDF65E2D}"/>
              </a:ext>
            </a:extLst>
          </p:cNvPr>
          <p:cNvGrpSpPr/>
          <p:nvPr/>
        </p:nvGrpSpPr>
        <p:grpSpPr>
          <a:xfrm>
            <a:off x="0" y="6408312"/>
            <a:ext cx="12201331" cy="449689"/>
            <a:chOff x="0" y="6408312"/>
            <a:chExt cx="12201331" cy="449689"/>
          </a:xfrm>
        </p:grpSpPr>
        <p:sp>
          <p:nvSpPr>
            <p:cNvPr id="10" name="Rectangle 9">
              <a:extLst>
                <a:ext uri="{FF2B5EF4-FFF2-40B4-BE49-F238E27FC236}">
                  <a16:creationId xmlns:a16="http://schemas.microsoft.com/office/drawing/2014/main" id="{2D25E809-A4F3-4D27-8F05-59BC041D93A5}"/>
                </a:ext>
              </a:extLst>
            </p:cNvPr>
            <p:cNvSpPr/>
            <p:nvPr/>
          </p:nvSpPr>
          <p:spPr>
            <a:xfrm>
              <a:off x="0" y="6488669"/>
              <a:ext cx="12192000" cy="369332"/>
            </a:xfrm>
            <a:prstGeom prst="rect">
              <a:avLst/>
            </a:prstGeom>
            <a:solidFill>
              <a:srgbClr val="0047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4A0BA5EB-237F-4394-A2A7-A9DBC19CDC5D}"/>
                </a:ext>
              </a:extLst>
            </p:cNvPr>
            <p:cNvCxnSpPr>
              <a:cxnSpLocks/>
            </p:cNvCxnSpPr>
            <p:nvPr/>
          </p:nvCxnSpPr>
          <p:spPr>
            <a:xfrm>
              <a:off x="0" y="6408312"/>
              <a:ext cx="12201331" cy="0"/>
            </a:xfrm>
            <a:prstGeom prst="line">
              <a:avLst/>
            </a:prstGeom>
            <a:ln w="34925">
              <a:solidFill>
                <a:srgbClr val="FE5000"/>
              </a:solidFill>
            </a:ln>
          </p:spPr>
          <p:style>
            <a:lnRef idx="1">
              <a:schemeClr val="accent1"/>
            </a:lnRef>
            <a:fillRef idx="0">
              <a:schemeClr val="accent1"/>
            </a:fillRef>
            <a:effectRef idx="0">
              <a:schemeClr val="accent1"/>
            </a:effectRef>
            <a:fontRef idx="minor">
              <a:schemeClr val="tx1"/>
            </a:fontRef>
          </p:style>
        </p:cxnSp>
      </p:grpSp>
      <p:sp>
        <p:nvSpPr>
          <p:cNvPr id="14" name="Content Placeholder 3">
            <a:extLst>
              <a:ext uri="{FF2B5EF4-FFF2-40B4-BE49-F238E27FC236}">
                <a16:creationId xmlns:a16="http://schemas.microsoft.com/office/drawing/2014/main" id="{752556A4-AD6F-5EF7-C2E7-E05872DC962D}"/>
              </a:ext>
            </a:extLst>
          </p:cNvPr>
          <p:cNvSpPr txBox="1">
            <a:spLocks/>
          </p:cNvSpPr>
          <p:nvPr/>
        </p:nvSpPr>
        <p:spPr>
          <a:xfrm>
            <a:off x="1158708" y="1211744"/>
            <a:ext cx="10036630" cy="12439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bg1"/>
              </a:buClr>
              <a:buSzPct val="65000"/>
              <a:buFont typeface="Arial" panose="020B0604020202020204" pitchFamily="34" charset="0"/>
              <a:buNone/>
            </a:pPr>
            <a:r>
              <a:rPr lang="en-US" sz="4000" dirty="0">
                <a:solidFill>
                  <a:schemeClr val="bg1"/>
                </a:solidFill>
                <a:latin typeface="Source Sans Pro Black" panose="020B0803030403020204" pitchFamily="34" charset="0"/>
                <a:ea typeface="Source Sans Pro Black" panose="020B0803030403020204" pitchFamily="34" charset="0"/>
              </a:rPr>
              <a:t>As night follows day . . .</a:t>
            </a:r>
          </a:p>
          <a:p>
            <a:pPr marL="0" indent="0" algn="ctr">
              <a:buClr>
                <a:schemeClr val="bg1"/>
              </a:buClr>
              <a:buSzPct val="65000"/>
              <a:buFont typeface="Arial" panose="020B0604020202020204" pitchFamily="34" charset="0"/>
              <a:buNone/>
            </a:pPr>
            <a:endParaRPr lang="en-US" sz="3600" dirty="0">
              <a:solidFill>
                <a:schemeClr val="bg1"/>
              </a:solidFill>
              <a:latin typeface="Source Sans Pro Light" panose="020B0403030403020204" pitchFamily="34" charset="0"/>
              <a:ea typeface="Source Sans Pro Light" panose="020B0403030403020204" pitchFamily="34" charset="0"/>
            </a:endParaRPr>
          </a:p>
        </p:txBody>
      </p:sp>
      <p:pic>
        <p:nvPicPr>
          <p:cNvPr id="2" name="Picture 1">
            <a:extLst>
              <a:ext uri="{FF2B5EF4-FFF2-40B4-BE49-F238E27FC236}">
                <a16:creationId xmlns:a16="http://schemas.microsoft.com/office/drawing/2014/main" id="{9F4C5214-825F-A841-25F4-688C3FCD3039}"/>
              </a:ext>
            </a:extLst>
          </p:cNvPr>
          <p:cNvPicPr>
            <a:picLocks noChangeAspect="1"/>
          </p:cNvPicPr>
          <p:nvPr/>
        </p:nvPicPr>
        <p:blipFill rotWithShape="1">
          <a:blip r:embed="rId5"/>
          <a:srcRect t="21739" b="17669"/>
          <a:stretch/>
        </p:blipFill>
        <p:spPr>
          <a:xfrm>
            <a:off x="1257853" y="3754293"/>
            <a:ext cx="3006033" cy="2428286"/>
          </a:xfrm>
          <a:prstGeom prst="rect">
            <a:avLst/>
          </a:prstGeom>
        </p:spPr>
      </p:pic>
      <p:sp>
        <p:nvSpPr>
          <p:cNvPr id="4" name="Arrow: Right 3">
            <a:extLst>
              <a:ext uri="{FF2B5EF4-FFF2-40B4-BE49-F238E27FC236}">
                <a16:creationId xmlns:a16="http://schemas.microsoft.com/office/drawing/2014/main" id="{FF7632B1-A074-65AA-B00D-946BB70AE963}"/>
              </a:ext>
            </a:extLst>
          </p:cNvPr>
          <p:cNvSpPr/>
          <p:nvPr/>
        </p:nvSpPr>
        <p:spPr>
          <a:xfrm>
            <a:off x="5029200" y="4442791"/>
            <a:ext cx="1620078" cy="12034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1888099-7EFB-10DA-9248-5C75EB6D39C4}"/>
              </a:ext>
            </a:extLst>
          </p:cNvPr>
          <p:cNvPicPr>
            <a:picLocks noChangeAspect="1"/>
          </p:cNvPicPr>
          <p:nvPr/>
        </p:nvPicPr>
        <p:blipFill>
          <a:blip r:embed="rId6"/>
          <a:stretch>
            <a:fillRect/>
          </a:stretch>
        </p:blipFill>
        <p:spPr>
          <a:xfrm>
            <a:off x="7209963" y="3713978"/>
            <a:ext cx="4399562" cy="2419991"/>
          </a:xfrm>
          <a:prstGeom prst="rect">
            <a:avLst/>
          </a:prstGeom>
        </p:spPr>
      </p:pic>
    </p:spTree>
    <p:extLst>
      <p:ext uri="{BB962C8B-B14F-4D97-AF65-F5344CB8AC3E}">
        <p14:creationId xmlns:p14="http://schemas.microsoft.com/office/powerpoint/2010/main" val="125482287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wearing sunglasses&#10;&#10;Description generated with high confidence">
            <a:extLst>
              <a:ext uri="{FF2B5EF4-FFF2-40B4-BE49-F238E27FC236}">
                <a16:creationId xmlns:a16="http://schemas.microsoft.com/office/drawing/2014/main" id="{955E5710-82ED-4FF7-8947-0B8FDD70471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Effect>
                      <a14:brightnessContrast contrast="40000"/>
                    </a14:imgEffect>
                  </a14:imgLayer>
                </a14:imgProps>
              </a:ext>
              <a:ext uri="{28A0092B-C50C-407E-A947-70E740481C1C}">
                <a14:useLocalDpi xmlns:a14="http://schemas.microsoft.com/office/drawing/2010/main"/>
              </a:ext>
            </a:extLst>
          </a:blip>
          <a:srcRect t="13867" b="43034"/>
          <a:stretch/>
        </p:blipFill>
        <p:spPr>
          <a:xfrm>
            <a:off x="-13657" y="-46329"/>
            <a:ext cx="12205657" cy="3507092"/>
          </a:xfrm>
          <a:prstGeom prst="rect">
            <a:avLst/>
          </a:prstGeom>
        </p:spPr>
      </p:pic>
      <p:grpSp>
        <p:nvGrpSpPr>
          <p:cNvPr id="4" name="Group 3">
            <a:extLst>
              <a:ext uri="{FF2B5EF4-FFF2-40B4-BE49-F238E27FC236}">
                <a16:creationId xmlns:a16="http://schemas.microsoft.com/office/drawing/2014/main" id="{33A66E8E-F73F-4226-8F40-2C44118AADD6}"/>
              </a:ext>
            </a:extLst>
          </p:cNvPr>
          <p:cNvGrpSpPr/>
          <p:nvPr/>
        </p:nvGrpSpPr>
        <p:grpSpPr>
          <a:xfrm>
            <a:off x="-22988" y="6408311"/>
            <a:ext cx="12201331" cy="449689"/>
            <a:chOff x="0" y="6408312"/>
            <a:chExt cx="12201331" cy="449689"/>
          </a:xfrm>
        </p:grpSpPr>
        <p:sp>
          <p:nvSpPr>
            <p:cNvPr id="2" name="Rectangle 1">
              <a:extLst>
                <a:ext uri="{FF2B5EF4-FFF2-40B4-BE49-F238E27FC236}">
                  <a16:creationId xmlns:a16="http://schemas.microsoft.com/office/drawing/2014/main" id="{474523A7-725F-45B8-8339-B0642C0DD2CE}"/>
                </a:ext>
              </a:extLst>
            </p:cNvPr>
            <p:cNvSpPr/>
            <p:nvPr/>
          </p:nvSpPr>
          <p:spPr>
            <a:xfrm>
              <a:off x="0" y="6488669"/>
              <a:ext cx="12192000" cy="369332"/>
            </a:xfrm>
            <a:prstGeom prst="rect">
              <a:avLst/>
            </a:prstGeom>
            <a:solidFill>
              <a:srgbClr val="0047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EC092C1E-B2D4-4EF4-B159-4674143417D9}"/>
                </a:ext>
              </a:extLst>
            </p:cNvPr>
            <p:cNvCxnSpPr>
              <a:cxnSpLocks/>
            </p:cNvCxnSpPr>
            <p:nvPr/>
          </p:nvCxnSpPr>
          <p:spPr>
            <a:xfrm>
              <a:off x="0" y="6408312"/>
              <a:ext cx="12201331" cy="0"/>
            </a:xfrm>
            <a:prstGeom prst="line">
              <a:avLst/>
            </a:prstGeom>
            <a:ln w="34925">
              <a:solidFill>
                <a:srgbClr val="FE5000"/>
              </a:solidFill>
            </a:ln>
          </p:spPr>
          <p:style>
            <a:lnRef idx="1">
              <a:schemeClr val="accent1"/>
            </a:lnRef>
            <a:fillRef idx="0">
              <a:schemeClr val="accent1"/>
            </a:fillRef>
            <a:effectRef idx="0">
              <a:schemeClr val="accent1"/>
            </a:effectRef>
            <a:fontRef idx="minor">
              <a:schemeClr val="tx1"/>
            </a:fontRef>
          </p:style>
        </p:cxnSp>
      </p:grpSp>
      <p:sp>
        <p:nvSpPr>
          <p:cNvPr id="6" name="Rectangle 5">
            <a:extLst>
              <a:ext uri="{FF2B5EF4-FFF2-40B4-BE49-F238E27FC236}">
                <a16:creationId xmlns:a16="http://schemas.microsoft.com/office/drawing/2014/main" id="{CA4171DE-B32F-499A-9613-D2B10F00319B}"/>
              </a:ext>
            </a:extLst>
          </p:cNvPr>
          <p:cNvSpPr/>
          <p:nvPr/>
        </p:nvSpPr>
        <p:spPr>
          <a:xfrm>
            <a:off x="-22988" y="-46329"/>
            <a:ext cx="12214988" cy="3507092"/>
          </a:xfrm>
          <a:prstGeom prst="rect">
            <a:avLst/>
          </a:prstGeom>
          <a:solidFill>
            <a:schemeClr val="accent5">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id="{BAF0319A-3F5B-49C6-B68A-72D0AD74109E}"/>
              </a:ext>
            </a:extLst>
          </p:cNvPr>
          <p:cNvSpPr txBox="1">
            <a:spLocks/>
          </p:cNvSpPr>
          <p:nvPr/>
        </p:nvSpPr>
        <p:spPr>
          <a:xfrm>
            <a:off x="669302" y="1300644"/>
            <a:ext cx="10636538" cy="12439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bg1"/>
              </a:buClr>
              <a:buSzPct val="65000"/>
              <a:buFont typeface="Arial" panose="020B0604020202020204" pitchFamily="34" charset="0"/>
              <a:buNone/>
            </a:pPr>
            <a:r>
              <a:rPr lang="en-US" sz="4000" dirty="0">
                <a:solidFill>
                  <a:schemeClr val="bg1"/>
                </a:solidFill>
                <a:latin typeface="Source Sans Pro Black" panose="020B0803030403020204" pitchFamily="34" charset="0"/>
                <a:ea typeface="Source Sans Pro Black" panose="020B0803030403020204" pitchFamily="34" charset="0"/>
              </a:rPr>
              <a:t>Why you should care about </a:t>
            </a:r>
            <a:r>
              <a:rPr lang="en-US" sz="4000" i="1" dirty="0">
                <a:solidFill>
                  <a:schemeClr val="bg1"/>
                </a:solidFill>
                <a:latin typeface="Source Sans Pro Black" panose="020B0803030403020204" pitchFamily="34" charset="0"/>
                <a:ea typeface="Source Sans Pro Black" panose="020B0803030403020204" pitchFamily="34" charset="0"/>
              </a:rPr>
              <a:t>Heck v. Humphrey</a:t>
            </a:r>
          </a:p>
          <a:p>
            <a:pPr marL="0" indent="0" algn="ctr">
              <a:buClr>
                <a:schemeClr val="bg1"/>
              </a:buClr>
              <a:buSzPct val="65000"/>
              <a:buFont typeface="Arial" panose="020B0604020202020204" pitchFamily="34" charset="0"/>
              <a:buNone/>
            </a:pPr>
            <a:endParaRPr lang="en-US" sz="3600" dirty="0">
              <a:solidFill>
                <a:schemeClr val="bg1"/>
              </a:solidFill>
              <a:latin typeface="Source Sans Pro Light" panose="020B0403030403020204" pitchFamily="34" charset="0"/>
              <a:ea typeface="Source Sans Pro Light" panose="020B0403030403020204" pitchFamily="34" charset="0"/>
            </a:endParaRPr>
          </a:p>
        </p:txBody>
      </p:sp>
      <p:sp>
        <p:nvSpPr>
          <p:cNvPr id="10" name="TextBox 9">
            <a:extLst>
              <a:ext uri="{FF2B5EF4-FFF2-40B4-BE49-F238E27FC236}">
                <a16:creationId xmlns:a16="http://schemas.microsoft.com/office/drawing/2014/main" id="{A10F1C95-00AA-B9F9-B28F-213C424124D1}"/>
              </a:ext>
            </a:extLst>
          </p:cNvPr>
          <p:cNvSpPr txBox="1"/>
          <p:nvPr/>
        </p:nvSpPr>
        <p:spPr>
          <a:xfrm>
            <a:off x="808663" y="3780375"/>
            <a:ext cx="10574673" cy="2308324"/>
          </a:xfrm>
          <a:prstGeom prst="rect">
            <a:avLst/>
          </a:prstGeom>
          <a:noFill/>
        </p:spPr>
        <p:txBody>
          <a:bodyPr wrap="square" rtlCol="0">
            <a:spAutoFit/>
          </a:bodyPr>
          <a:lstStyle/>
          <a:p>
            <a:r>
              <a:rPr lang="en-US" sz="3600" dirty="0">
                <a:solidFill>
                  <a:srgbClr val="3333FF"/>
                </a:solidFill>
              </a:rPr>
              <a:t>The Supreme Court held that a plaintiff could not bring a civil rights claim for damages under § 1983 based on actions whose unlawfulness would render an existing criminal conviction invalid.</a:t>
            </a:r>
          </a:p>
        </p:txBody>
      </p:sp>
    </p:spTree>
    <p:extLst>
      <p:ext uri="{BB962C8B-B14F-4D97-AF65-F5344CB8AC3E}">
        <p14:creationId xmlns:p14="http://schemas.microsoft.com/office/powerpoint/2010/main" val="162372934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rge white building&#10;&#10;Description generated with very high confidence">
            <a:extLst>
              <a:ext uri="{FF2B5EF4-FFF2-40B4-BE49-F238E27FC236}">
                <a16:creationId xmlns:a16="http://schemas.microsoft.com/office/drawing/2014/main" id="{A046EE88-BF45-4342-B8A7-D84C9BFCB11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1754"/>
            <a:ext cx="12192000" cy="3507092"/>
          </a:xfrm>
          <a:prstGeom prst="rect">
            <a:avLst/>
          </a:prstGeom>
        </p:spPr>
      </p:pic>
      <p:sp>
        <p:nvSpPr>
          <p:cNvPr id="7" name="Rectangle 6">
            <a:extLst>
              <a:ext uri="{FF2B5EF4-FFF2-40B4-BE49-F238E27FC236}">
                <a16:creationId xmlns:a16="http://schemas.microsoft.com/office/drawing/2014/main" id="{5C8BB37C-2640-49EE-A458-017B97D0A342}"/>
              </a:ext>
            </a:extLst>
          </p:cNvPr>
          <p:cNvSpPr/>
          <p:nvPr/>
        </p:nvSpPr>
        <p:spPr>
          <a:xfrm>
            <a:off x="0" y="-11694"/>
            <a:ext cx="12192000" cy="3610895"/>
          </a:xfrm>
          <a:prstGeom prst="rect">
            <a:avLst/>
          </a:prstGeom>
          <a:solidFill>
            <a:schemeClr val="accent1">
              <a:lumMod val="7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B6639304-B3AF-4D88-87FE-43914AF0385E}"/>
              </a:ext>
            </a:extLst>
          </p:cNvPr>
          <p:cNvSpPr>
            <a:spLocks noGrp="1"/>
          </p:cNvSpPr>
          <p:nvPr>
            <p:ph type="title" idx="4294967295"/>
          </p:nvPr>
        </p:nvSpPr>
        <p:spPr>
          <a:xfrm>
            <a:off x="2084868" y="1371600"/>
            <a:ext cx="8022265" cy="787400"/>
          </a:xfrm>
        </p:spPr>
        <p:txBody>
          <a:bodyPr>
            <a:normAutofit/>
          </a:bodyPr>
          <a:lstStyle/>
          <a:p>
            <a:pPr algn="ctr"/>
            <a:r>
              <a:rPr lang="en-US" sz="4800" dirty="0">
                <a:solidFill>
                  <a:schemeClr val="bg1"/>
                </a:solidFill>
                <a:latin typeface="Source Sans Pro Black" panose="020B0803030403020204" pitchFamily="34" charset="0"/>
                <a:ea typeface="Source Sans Pro Black" panose="020B0803030403020204" pitchFamily="34" charset="0"/>
              </a:rPr>
              <a:t>Traditional claims</a:t>
            </a:r>
          </a:p>
        </p:txBody>
      </p:sp>
      <p:sp>
        <p:nvSpPr>
          <p:cNvPr id="10" name="Content Placeholder 3">
            <a:extLst>
              <a:ext uri="{FF2B5EF4-FFF2-40B4-BE49-F238E27FC236}">
                <a16:creationId xmlns:a16="http://schemas.microsoft.com/office/drawing/2014/main" id="{F912E6E6-6398-4BAF-9E2E-F85C7C4CCB1E}"/>
              </a:ext>
            </a:extLst>
          </p:cNvPr>
          <p:cNvSpPr txBox="1">
            <a:spLocks/>
          </p:cNvSpPr>
          <p:nvPr/>
        </p:nvSpPr>
        <p:spPr>
          <a:xfrm>
            <a:off x="924870" y="4146691"/>
            <a:ext cx="4608423" cy="2377858"/>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600"/>
              </a:spcAft>
              <a:buClr>
                <a:srgbClr val="0093B0"/>
              </a:buClr>
              <a:buFont typeface="Arial" panose="020B0604020202020204" pitchFamily="34" charset="0"/>
              <a:buChar char="•"/>
              <a:defRPr sz="320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100000"/>
              </a:lnSpc>
              <a:spcBef>
                <a:spcPts val="500"/>
              </a:spcBef>
              <a:spcAft>
                <a:spcPts val="600"/>
              </a:spcAft>
              <a:buClr>
                <a:srgbClr val="0093B0"/>
              </a:buClr>
              <a:buFont typeface="Arial" panose="020B0604020202020204" pitchFamily="34" charset="0"/>
              <a:buChar char="•"/>
              <a:defRPr sz="28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100000"/>
              </a:lnSpc>
              <a:spcBef>
                <a:spcPts val="500"/>
              </a:spcBef>
              <a:spcAft>
                <a:spcPts val="600"/>
              </a:spcAft>
              <a:buClr>
                <a:srgbClr val="0093B0"/>
              </a:buClr>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100000"/>
              </a:lnSpc>
              <a:spcBef>
                <a:spcPts val="500"/>
              </a:spcBef>
              <a:spcAft>
                <a:spcPts val="600"/>
              </a:spcAft>
              <a:buClr>
                <a:srgbClr val="0093B0"/>
              </a:buClr>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100000"/>
              </a:lnSpc>
              <a:spcBef>
                <a:spcPts val="500"/>
              </a:spcBef>
              <a:spcAft>
                <a:spcPts val="600"/>
              </a:spcAft>
              <a:buClr>
                <a:srgbClr val="0093B0"/>
              </a:buClr>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buClr>
                <a:schemeClr val="bg1"/>
              </a:buClr>
              <a:buSzPct val="65000"/>
            </a:pPr>
            <a:r>
              <a:rPr lang="en-US" sz="3600" dirty="0">
                <a:solidFill>
                  <a:srgbClr val="3333FF"/>
                </a:solidFill>
                <a:latin typeface="+mn-lt"/>
                <a:ea typeface="Source Sans Pro Light" panose="020B0403030403020204" pitchFamily="34" charset="0"/>
              </a:rPr>
              <a:t>Use of Force</a:t>
            </a:r>
          </a:p>
          <a:p>
            <a:pPr>
              <a:lnSpc>
                <a:spcPct val="90000"/>
              </a:lnSpc>
              <a:buClr>
                <a:schemeClr val="bg1"/>
              </a:buClr>
              <a:buSzPct val="65000"/>
            </a:pPr>
            <a:r>
              <a:rPr lang="en-US" sz="3600" dirty="0">
                <a:solidFill>
                  <a:srgbClr val="3333FF"/>
                </a:solidFill>
                <a:latin typeface="+mn-lt"/>
                <a:ea typeface="Source Sans Pro Light" panose="020B0403030403020204" pitchFamily="34" charset="0"/>
              </a:rPr>
              <a:t>Pursuit &amp; other EVO</a:t>
            </a:r>
          </a:p>
          <a:p>
            <a:pPr>
              <a:lnSpc>
                <a:spcPct val="90000"/>
              </a:lnSpc>
              <a:buClr>
                <a:schemeClr val="bg1"/>
              </a:buClr>
              <a:buSzPct val="65000"/>
            </a:pPr>
            <a:r>
              <a:rPr lang="en-US" sz="3600" dirty="0">
                <a:solidFill>
                  <a:srgbClr val="3333FF"/>
                </a:solidFill>
                <a:latin typeface="+mn-lt"/>
                <a:ea typeface="Source Sans Pro Light" panose="020B0403030403020204" pitchFamily="34" charset="0"/>
              </a:rPr>
              <a:t>Search &amp; Seizure</a:t>
            </a:r>
          </a:p>
        </p:txBody>
      </p:sp>
      <p:sp>
        <p:nvSpPr>
          <p:cNvPr id="2" name="Content Placeholder 3">
            <a:extLst>
              <a:ext uri="{FF2B5EF4-FFF2-40B4-BE49-F238E27FC236}">
                <a16:creationId xmlns:a16="http://schemas.microsoft.com/office/drawing/2014/main" id="{32C3700A-C0F1-E7CE-9E43-43AE99BF7F6E}"/>
              </a:ext>
            </a:extLst>
          </p:cNvPr>
          <p:cNvSpPr txBox="1">
            <a:spLocks/>
          </p:cNvSpPr>
          <p:nvPr/>
        </p:nvSpPr>
        <p:spPr>
          <a:xfrm>
            <a:off x="6558435" y="4148583"/>
            <a:ext cx="4608423" cy="2377858"/>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600"/>
              </a:spcAft>
              <a:buClr>
                <a:srgbClr val="0093B0"/>
              </a:buClr>
              <a:buFont typeface="Arial" panose="020B0604020202020204" pitchFamily="34" charset="0"/>
              <a:buChar char="•"/>
              <a:defRPr sz="320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100000"/>
              </a:lnSpc>
              <a:spcBef>
                <a:spcPts val="500"/>
              </a:spcBef>
              <a:spcAft>
                <a:spcPts val="600"/>
              </a:spcAft>
              <a:buClr>
                <a:srgbClr val="0093B0"/>
              </a:buClr>
              <a:buFont typeface="Arial" panose="020B0604020202020204" pitchFamily="34" charset="0"/>
              <a:buChar char="•"/>
              <a:defRPr sz="28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100000"/>
              </a:lnSpc>
              <a:spcBef>
                <a:spcPts val="500"/>
              </a:spcBef>
              <a:spcAft>
                <a:spcPts val="600"/>
              </a:spcAft>
              <a:buClr>
                <a:srgbClr val="0093B0"/>
              </a:buClr>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100000"/>
              </a:lnSpc>
              <a:spcBef>
                <a:spcPts val="500"/>
              </a:spcBef>
              <a:spcAft>
                <a:spcPts val="600"/>
              </a:spcAft>
              <a:buClr>
                <a:srgbClr val="0093B0"/>
              </a:buClr>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100000"/>
              </a:lnSpc>
              <a:spcBef>
                <a:spcPts val="500"/>
              </a:spcBef>
              <a:spcAft>
                <a:spcPts val="600"/>
              </a:spcAft>
              <a:buClr>
                <a:srgbClr val="0093B0"/>
              </a:buClr>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buClr>
                <a:schemeClr val="bg1"/>
              </a:buClr>
              <a:buSzPct val="65000"/>
            </a:pPr>
            <a:r>
              <a:rPr lang="en-US" sz="3600" dirty="0">
                <a:solidFill>
                  <a:srgbClr val="3333FF"/>
                </a:solidFill>
                <a:latin typeface="+mn-lt"/>
                <a:ea typeface="Source Sans Pro Light" panose="020B0403030403020204" pitchFamily="34" charset="0"/>
              </a:rPr>
              <a:t>Unlawful Harassment</a:t>
            </a:r>
          </a:p>
          <a:p>
            <a:pPr>
              <a:lnSpc>
                <a:spcPct val="90000"/>
              </a:lnSpc>
              <a:buClr>
                <a:schemeClr val="bg1"/>
              </a:buClr>
              <a:buSzPct val="65000"/>
            </a:pPr>
            <a:r>
              <a:rPr lang="en-US" sz="3600" dirty="0">
                <a:solidFill>
                  <a:srgbClr val="3333FF"/>
                </a:solidFill>
                <a:latin typeface="+mn-lt"/>
                <a:ea typeface="Source Sans Pro Light" panose="020B0403030403020204" pitchFamily="34" charset="0"/>
              </a:rPr>
              <a:t>Retaliation</a:t>
            </a:r>
          </a:p>
          <a:p>
            <a:pPr>
              <a:lnSpc>
                <a:spcPct val="90000"/>
              </a:lnSpc>
              <a:buClr>
                <a:schemeClr val="bg1"/>
              </a:buClr>
              <a:buSzPct val="65000"/>
            </a:pPr>
            <a:r>
              <a:rPr lang="en-US" sz="3600" dirty="0">
                <a:solidFill>
                  <a:srgbClr val="3333FF"/>
                </a:solidFill>
                <a:latin typeface="+mn-lt"/>
                <a:ea typeface="Source Sans Pro Light" panose="020B0403030403020204" pitchFamily="34" charset="0"/>
              </a:rPr>
              <a:t>EDPs/Mentally Ill</a:t>
            </a:r>
          </a:p>
        </p:txBody>
      </p:sp>
      <p:grpSp>
        <p:nvGrpSpPr>
          <p:cNvPr id="6" name="Group 5">
            <a:extLst>
              <a:ext uri="{FF2B5EF4-FFF2-40B4-BE49-F238E27FC236}">
                <a16:creationId xmlns:a16="http://schemas.microsoft.com/office/drawing/2014/main" id="{78143A6D-B05D-C3F6-9589-62E0190097C4}"/>
              </a:ext>
            </a:extLst>
          </p:cNvPr>
          <p:cNvGrpSpPr/>
          <p:nvPr/>
        </p:nvGrpSpPr>
        <p:grpSpPr>
          <a:xfrm>
            <a:off x="0" y="6408311"/>
            <a:ext cx="12201331" cy="449689"/>
            <a:chOff x="0" y="6408312"/>
            <a:chExt cx="12201331" cy="449689"/>
          </a:xfrm>
        </p:grpSpPr>
        <p:sp>
          <p:nvSpPr>
            <p:cNvPr id="9" name="Rectangle 8">
              <a:extLst>
                <a:ext uri="{FF2B5EF4-FFF2-40B4-BE49-F238E27FC236}">
                  <a16:creationId xmlns:a16="http://schemas.microsoft.com/office/drawing/2014/main" id="{C55CEFAC-D8E5-0A46-45EA-4C3E1D5642D8}"/>
                </a:ext>
              </a:extLst>
            </p:cNvPr>
            <p:cNvSpPr/>
            <p:nvPr/>
          </p:nvSpPr>
          <p:spPr>
            <a:xfrm>
              <a:off x="0" y="6488669"/>
              <a:ext cx="12192000" cy="369332"/>
            </a:xfrm>
            <a:prstGeom prst="rect">
              <a:avLst/>
            </a:prstGeom>
            <a:solidFill>
              <a:srgbClr val="0047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161341FC-4BEA-B074-8A4F-7C02BE47A58E}"/>
                </a:ext>
              </a:extLst>
            </p:cNvPr>
            <p:cNvCxnSpPr>
              <a:cxnSpLocks/>
            </p:cNvCxnSpPr>
            <p:nvPr/>
          </p:nvCxnSpPr>
          <p:spPr>
            <a:xfrm>
              <a:off x="0" y="6408312"/>
              <a:ext cx="12201331" cy="0"/>
            </a:xfrm>
            <a:prstGeom prst="line">
              <a:avLst/>
            </a:prstGeom>
            <a:ln w="34925">
              <a:solidFill>
                <a:srgbClr val="FE5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61091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4523A7-725F-45B8-8339-B0642C0DD2CE}"/>
              </a:ext>
            </a:extLst>
          </p:cNvPr>
          <p:cNvSpPr/>
          <p:nvPr/>
        </p:nvSpPr>
        <p:spPr>
          <a:xfrm>
            <a:off x="0" y="6488669"/>
            <a:ext cx="12192000" cy="369332"/>
          </a:xfrm>
          <a:prstGeom prst="rect">
            <a:avLst/>
          </a:prstGeom>
          <a:solidFill>
            <a:srgbClr val="0047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EC092C1E-B2D4-4EF4-B159-4674143417D9}"/>
              </a:ext>
            </a:extLst>
          </p:cNvPr>
          <p:cNvCxnSpPr>
            <a:cxnSpLocks/>
          </p:cNvCxnSpPr>
          <p:nvPr/>
        </p:nvCxnSpPr>
        <p:spPr>
          <a:xfrm>
            <a:off x="0" y="6408312"/>
            <a:ext cx="12201331" cy="0"/>
          </a:xfrm>
          <a:prstGeom prst="line">
            <a:avLst/>
          </a:prstGeom>
          <a:ln w="34925">
            <a:solidFill>
              <a:srgbClr val="FE5000"/>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person, car, man, outdoor&#10;&#10;Description generated with very high confidence">
            <a:extLst>
              <a:ext uri="{FF2B5EF4-FFF2-40B4-BE49-F238E27FC236}">
                <a16:creationId xmlns:a16="http://schemas.microsoft.com/office/drawing/2014/main" id="{72D21AC4-A30C-4F48-A6E2-DC0EA88A9A1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3788" y="0"/>
            <a:ext cx="12197543" cy="3507092"/>
          </a:xfrm>
          <a:prstGeom prst="rect">
            <a:avLst/>
          </a:prstGeom>
        </p:spPr>
      </p:pic>
      <p:sp>
        <p:nvSpPr>
          <p:cNvPr id="7" name="Rectangle 6">
            <a:extLst>
              <a:ext uri="{FF2B5EF4-FFF2-40B4-BE49-F238E27FC236}">
                <a16:creationId xmlns:a16="http://schemas.microsoft.com/office/drawing/2014/main" id="{B22CCE3C-2B0C-49B6-8F1F-1E70A2A7D672}"/>
              </a:ext>
            </a:extLst>
          </p:cNvPr>
          <p:cNvSpPr/>
          <p:nvPr/>
        </p:nvSpPr>
        <p:spPr>
          <a:xfrm>
            <a:off x="9331" y="0"/>
            <a:ext cx="12192000" cy="3507092"/>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50000"/>
                </a:schemeClr>
              </a:solidFill>
            </a:endParaRPr>
          </a:p>
        </p:txBody>
      </p:sp>
      <p:sp>
        <p:nvSpPr>
          <p:cNvPr id="8" name="Title 2">
            <a:extLst>
              <a:ext uri="{FF2B5EF4-FFF2-40B4-BE49-F238E27FC236}">
                <a16:creationId xmlns:a16="http://schemas.microsoft.com/office/drawing/2014/main" id="{1A5B35C1-F0E6-4503-80A0-CA3F1B77619B}"/>
              </a:ext>
            </a:extLst>
          </p:cNvPr>
          <p:cNvSpPr txBox="1">
            <a:spLocks/>
          </p:cNvSpPr>
          <p:nvPr/>
        </p:nvSpPr>
        <p:spPr>
          <a:xfrm>
            <a:off x="2243834" y="4604180"/>
            <a:ext cx="7874247" cy="7874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kern="1200">
                <a:solidFill>
                  <a:schemeClr val="tx1"/>
                </a:solidFill>
                <a:latin typeface="Source Sans Pro" panose="020B0503030403020204" pitchFamily="34" charset="0"/>
                <a:ea typeface="Source Sans Pro" panose="020B0503030403020204" pitchFamily="34" charset="0"/>
                <a:cs typeface="+mj-cs"/>
              </a:defRPr>
            </a:lvl1pPr>
          </a:lstStyle>
          <a:p>
            <a:pPr algn="ctr"/>
            <a:r>
              <a:rPr lang="en-US" sz="4800" dirty="0">
                <a:solidFill>
                  <a:srgbClr val="3333FF"/>
                </a:solidFill>
                <a:latin typeface="Source Sans Pro Black" panose="020B0803030403020204" pitchFamily="34" charset="0"/>
                <a:ea typeface="Source Sans Pro Black" panose="020B0803030403020204" pitchFamily="34" charset="0"/>
              </a:rPr>
              <a:t>Liability for failure to train</a:t>
            </a:r>
          </a:p>
        </p:txBody>
      </p:sp>
      <p:grpSp>
        <p:nvGrpSpPr>
          <p:cNvPr id="10" name="Group 9">
            <a:extLst>
              <a:ext uri="{FF2B5EF4-FFF2-40B4-BE49-F238E27FC236}">
                <a16:creationId xmlns:a16="http://schemas.microsoft.com/office/drawing/2014/main" id="{50D0692A-2AC2-4786-71FC-E544C948BCC1}"/>
              </a:ext>
            </a:extLst>
          </p:cNvPr>
          <p:cNvGrpSpPr/>
          <p:nvPr/>
        </p:nvGrpSpPr>
        <p:grpSpPr>
          <a:xfrm>
            <a:off x="1784645" y="474236"/>
            <a:ext cx="8382000" cy="5934075"/>
            <a:chOff x="1903498" y="667680"/>
            <a:chExt cx="8382000" cy="5934075"/>
          </a:xfrm>
        </p:grpSpPr>
        <p:pic>
          <p:nvPicPr>
            <p:cNvPr id="16" name="Picture 15">
              <a:extLst>
                <a:ext uri="{FF2B5EF4-FFF2-40B4-BE49-F238E27FC236}">
                  <a16:creationId xmlns:a16="http://schemas.microsoft.com/office/drawing/2014/main" id="{92AD0A39-5165-4CBF-A6D7-449D4489A397}"/>
                </a:ext>
              </a:extLst>
            </p:cNvPr>
            <p:cNvPicPr>
              <a:picLocks noChangeAspect="1"/>
            </p:cNvPicPr>
            <p:nvPr/>
          </p:nvPicPr>
          <p:blipFill>
            <a:blip r:embed="rId5"/>
            <a:stretch>
              <a:fillRect/>
            </a:stretch>
          </p:blipFill>
          <p:spPr>
            <a:xfrm>
              <a:off x="1903498" y="667680"/>
              <a:ext cx="8382000" cy="5934075"/>
            </a:xfrm>
            <a:prstGeom prst="rect">
              <a:avLst/>
            </a:prstGeom>
          </p:spPr>
        </p:pic>
        <p:cxnSp>
          <p:nvCxnSpPr>
            <p:cNvPr id="5" name="Straight Connector 4">
              <a:extLst>
                <a:ext uri="{FF2B5EF4-FFF2-40B4-BE49-F238E27FC236}">
                  <a16:creationId xmlns:a16="http://schemas.microsoft.com/office/drawing/2014/main" id="{1B776B28-9E62-60FC-8B86-EB0E80DCB1AF}"/>
                </a:ext>
              </a:extLst>
            </p:cNvPr>
            <p:cNvCxnSpPr/>
            <p:nvPr/>
          </p:nvCxnSpPr>
          <p:spPr>
            <a:xfrm>
              <a:off x="4864100" y="1850615"/>
              <a:ext cx="17018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63B843F-6C04-C9B1-0D12-4AC2D9D73A4D}"/>
                </a:ext>
              </a:extLst>
            </p:cNvPr>
            <p:cNvCxnSpPr>
              <a:cxnSpLocks/>
            </p:cNvCxnSpPr>
            <p:nvPr/>
          </p:nvCxnSpPr>
          <p:spPr>
            <a:xfrm>
              <a:off x="8039100" y="3298415"/>
              <a:ext cx="17780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BC036CBD-15E9-677E-A16D-1E9914B1FB00}"/>
              </a:ext>
            </a:extLst>
          </p:cNvPr>
          <p:cNvGrpSpPr/>
          <p:nvPr/>
        </p:nvGrpSpPr>
        <p:grpSpPr>
          <a:xfrm>
            <a:off x="1042889" y="480362"/>
            <a:ext cx="9935114" cy="5927950"/>
            <a:chOff x="1135002" y="411232"/>
            <a:chExt cx="9935114" cy="5927950"/>
          </a:xfrm>
        </p:grpSpPr>
        <p:pic>
          <p:nvPicPr>
            <p:cNvPr id="12" name="Picture 11" descr="Graphical user interface&#10;&#10;Description automatically generated with low confidence">
              <a:extLst>
                <a:ext uri="{FF2B5EF4-FFF2-40B4-BE49-F238E27FC236}">
                  <a16:creationId xmlns:a16="http://schemas.microsoft.com/office/drawing/2014/main" id="{7F42E3C2-19A6-4EDF-9C83-8654460CD413}"/>
                </a:ext>
              </a:extLst>
            </p:cNvPr>
            <p:cNvPicPr>
              <a:picLocks noChangeAspect="1"/>
            </p:cNvPicPr>
            <p:nvPr/>
          </p:nvPicPr>
          <p:blipFill rotWithShape="1">
            <a:blip r:embed="rId6"/>
            <a:srcRect b="4606"/>
            <a:stretch/>
          </p:blipFill>
          <p:spPr>
            <a:xfrm>
              <a:off x="1135002" y="411232"/>
              <a:ext cx="9935114" cy="5927950"/>
            </a:xfrm>
            <a:prstGeom prst="rect">
              <a:avLst/>
            </a:prstGeom>
          </p:spPr>
        </p:pic>
        <p:cxnSp>
          <p:nvCxnSpPr>
            <p:cNvPr id="14" name="Straight Connector 13">
              <a:extLst>
                <a:ext uri="{FF2B5EF4-FFF2-40B4-BE49-F238E27FC236}">
                  <a16:creationId xmlns:a16="http://schemas.microsoft.com/office/drawing/2014/main" id="{BDF6FFBA-C2DF-DAF9-7DE6-B46B68383ED7}"/>
                </a:ext>
              </a:extLst>
            </p:cNvPr>
            <p:cNvCxnSpPr>
              <a:cxnSpLocks/>
            </p:cNvCxnSpPr>
            <p:nvPr/>
          </p:nvCxnSpPr>
          <p:spPr>
            <a:xfrm>
              <a:off x="5689600" y="758415"/>
              <a:ext cx="18288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3FC03C2-9A4B-7CE4-0C95-4FBD04AFA38E}"/>
                </a:ext>
              </a:extLst>
            </p:cNvPr>
            <p:cNvCxnSpPr>
              <a:cxnSpLocks/>
            </p:cNvCxnSpPr>
            <p:nvPr/>
          </p:nvCxnSpPr>
          <p:spPr>
            <a:xfrm>
              <a:off x="5067300" y="3133315"/>
              <a:ext cx="58166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94FA942-983F-E9DE-607B-5D6B2F53C350}"/>
                </a:ext>
              </a:extLst>
            </p:cNvPr>
            <p:cNvCxnSpPr>
              <a:cxnSpLocks/>
            </p:cNvCxnSpPr>
            <p:nvPr/>
          </p:nvCxnSpPr>
          <p:spPr>
            <a:xfrm>
              <a:off x="9753600" y="4301715"/>
              <a:ext cx="11303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E27D750-319B-8D48-844F-881F73BAE4A2}"/>
                </a:ext>
              </a:extLst>
            </p:cNvPr>
            <p:cNvCxnSpPr>
              <a:cxnSpLocks/>
            </p:cNvCxnSpPr>
            <p:nvPr/>
          </p:nvCxnSpPr>
          <p:spPr>
            <a:xfrm>
              <a:off x="2743200" y="4822415"/>
              <a:ext cx="11684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960882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527</Words>
  <Application>Microsoft Office PowerPoint</Application>
  <PresentationFormat>Widescreen</PresentationFormat>
  <Paragraphs>117</Paragraphs>
  <Slides>20</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Calibri</vt:lpstr>
      <vt:lpstr>Calibri Light</vt:lpstr>
      <vt:lpstr>Century Gothic</vt:lpstr>
      <vt:lpstr>Gotham Book</vt:lpstr>
      <vt:lpstr>Source Sans Pro Black</vt:lpstr>
      <vt:lpstr>Source Sans Pro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Traditional claims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Disclaimer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2021-08-19T15:48:18Z</dcterms:created>
  <dcterms:modified xsi:type="dcterms:W3CDTF">2023-05-31T20:27:43Z</dcterms:modified>
</cp:coreProperties>
</file>