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sldIdLst>
    <p:sldId id="275" r:id="rId2"/>
    <p:sldId id="259" r:id="rId3"/>
    <p:sldId id="261" r:id="rId4"/>
    <p:sldId id="265" r:id="rId5"/>
    <p:sldId id="260" r:id="rId6"/>
    <p:sldId id="273" r:id="rId7"/>
    <p:sldId id="266" r:id="rId8"/>
    <p:sldId id="270" r:id="rId9"/>
    <p:sldId id="268" r:id="rId10"/>
    <p:sldId id="276" r:id="rId11"/>
    <p:sldId id="271" r:id="rId12"/>
    <p:sldId id="274" r:id="rId13"/>
    <p:sldId id="263" r:id="rId14"/>
    <p:sldId id="264" r:id="rId15"/>
    <p:sldId id="257" r:id="rId16"/>
    <p:sldId id="262"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2" autoAdjust="0"/>
    <p:restoredTop sz="94660"/>
  </p:normalViewPr>
  <p:slideViewPr>
    <p:cSldViewPr snapToGrid="0">
      <p:cViewPr varScale="1">
        <p:scale>
          <a:sx n="97" d="100"/>
          <a:sy n="97" d="100"/>
        </p:scale>
        <p:origin x="2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212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21952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1080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5/31/2023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6068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68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15197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6291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0310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06048FA-06AB-4884-A69B-986B96E68A24}" type="datetime1">
              <a:rPr lang="en-US" smtClean="0"/>
              <a:t>5/31/2023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4912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0DB7ABA-0172-4F9C-889D-567164F66BCD}" type="datetime1">
              <a:rPr lang="en-US" smtClean="0"/>
              <a:t>5/31/2023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3B850FF-6169-4056-8077-06FFA93A5366}" type="slidenum">
              <a:rPr lang="en-US" smtClean="0"/>
              <a:t>‹#›</a:t>
            </a:fld>
            <a:endParaRPr lang="en-US"/>
          </a:p>
        </p:txBody>
      </p:sp>
    </p:spTree>
    <p:extLst>
      <p:ext uri="{BB962C8B-B14F-4D97-AF65-F5344CB8AC3E}">
        <p14:creationId xmlns:p14="http://schemas.microsoft.com/office/powerpoint/2010/main" val="260119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05043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7E0CF6C-748E-4B7A-BC8B-3011EF78ED13}" type="datetime1">
              <a:rPr lang="en-US" smtClean="0"/>
              <a:pPr/>
              <a:t>5/31/2023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3B850FF-6169-4056-8077-06FFA93A5366}"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540071"/>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0E6075-1A76-1137-0872-F9AA7C8F7A86}"/>
              </a:ext>
            </a:extLst>
          </p:cNvPr>
          <p:cNvSpPr>
            <a:spLocks noGrp="1"/>
          </p:cNvSpPr>
          <p:nvPr>
            <p:ph type="ctrTitle"/>
          </p:nvPr>
        </p:nvSpPr>
        <p:spPr>
          <a:xfrm>
            <a:off x="4348952" y="643467"/>
            <a:ext cx="7172487" cy="5054008"/>
          </a:xfrm>
        </p:spPr>
        <p:txBody>
          <a:bodyPr anchor="ctr">
            <a:normAutofit/>
          </a:bodyPr>
          <a:lstStyle/>
          <a:p>
            <a:r>
              <a:rPr lang="en-US" sz="6600">
                <a:solidFill>
                  <a:schemeClr val="tx2"/>
                </a:solidFill>
              </a:rPr>
              <a:t>Professionalism &amp; Civility</a:t>
            </a:r>
          </a:p>
        </p:txBody>
      </p:sp>
      <p:sp>
        <p:nvSpPr>
          <p:cNvPr id="3" name="Subtitle 2">
            <a:extLst>
              <a:ext uri="{FF2B5EF4-FFF2-40B4-BE49-F238E27FC236}">
                <a16:creationId xmlns:a16="http://schemas.microsoft.com/office/drawing/2014/main" id="{B02C3705-FF44-E969-B5FB-CE0419D4FE08}"/>
              </a:ext>
            </a:extLst>
          </p:cNvPr>
          <p:cNvSpPr>
            <a:spLocks noGrp="1"/>
          </p:cNvSpPr>
          <p:nvPr>
            <p:ph type="subTitle" idx="1"/>
          </p:nvPr>
        </p:nvSpPr>
        <p:spPr>
          <a:xfrm>
            <a:off x="423299" y="643467"/>
            <a:ext cx="3311856" cy="5054008"/>
          </a:xfrm>
        </p:spPr>
        <p:txBody>
          <a:bodyPr anchor="ctr">
            <a:normAutofit/>
          </a:bodyPr>
          <a:lstStyle/>
          <a:p>
            <a:pPr algn="r"/>
            <a:r>
              <a:rPr lang="en-US">
                <a:solidFill>
                  <a:schemeClr val="tx1"/>
                </a:solidFill>
              </a:rPr>
              <a:t>UMAAC 2023</a:t>
            </a:r>
          </a:p>
          <a:p>
            <a:pPr algn="r"/>
            <a:r>
              <a:rPr lang="en-US">
                <a:solidFill>
                  <a:schemeClr val="tx1"/>
                </a:solidFill>
              </a:rPr>
              <a:t>Lowry Snow</a:t>
            </a:r>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55445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BAACEC3-1BC7-A784-5A59-50AFFA20F422}"/>
              </a:ext>
            </a:extLst>
          </p:cNvPr>
          <p:cNvSpPr>
            <a:spLocks noGrp="1"/>
          </p:cNvSpPr>
          <p:nvPr>
            <p:ph idx="1"/>
          </p:nvPr>
        </p:nvSpPr>
        <p:spPr>
          <a:xfrm>
            <a:off x="6411684" y="1534510"/>
            <a:ext cx="5127172" cy="4334584"/>
          </a:xfrm>
        </p:spPr>
        <p:txBody>
          <a:bodyPr>
            <a:normAutofit/>
          </a:bodyPr>
          <a:lstStyle/>
          <a:p>
            <a:r>
              <a:rPr lang="en-US" dirty="0"/>
              <a:t>“Today, the client’s expectations of you are often shaped by the attorneys portrayed on television. Tainted by these caricatures, the client feels you have not earned your fee unless you represent him zealously, and with malice aforethought. We must not permit our standards of behavior as a profession to be shaped by cultural expectations which increasingly gravitate toward hostility.”</a:t>
            </a:r>
          </a:p>
          <a:p>
            <a:r>
              <a:rPr lang="en-US" sz="1900" dirty="0"/>
              <a:t>Judge Derek P. </a:t>
            </a:r>
            <a:r>
              <a:rPr lang="en-US" sz="1900" dirty="0" err="1"/>
              <a:t>Pullan</a:t>
            </a:r>
            <a:r>
              <a:rPr lang="en-US" sz="1900" dirty="0"/>
              <a:t>, </a:t>
            </a:r>
            <a:r>
              <a:rPr lang="en-US" sz="1900" i="1" dirty="0"/>
              <a:t>Learning Professionalism and Civility – </a:t>
            </a:r>
            <a:br>
              <a:rPr lang="en-US" sz="1900" i="1" dirty="0"/>
            </a:br>
            <a:r>
              <a:rPr lang="en-US" sz="1900" i="1" dirty="0"/>
              <a:t>Thoughts for New Members of the Bar</a:t>
            </a:r>
            <a:endParaRPr lang="en-US" sz="1900" dirty="0"/>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person in a suit and tie&#10;&#10;Description automatically generated with medium confidence">
            <a:extLst>
              <a:ext uri="{FF2B5EF4-FFF2-40B4-BE49-F238E27FC236}">
                <a16:creationId xmlns:a16="http://schemas.microsoft.com/office/drawing/2014/main" id="{F76B7866-3374-DFA6-5EC8-6EF1FE36F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315" y="1232456"/>
            <a:ext cx="5514120" cy="3597963"/>
          </a:xfrm>
          <a:prstGeom prst="rect">
            <a:avLst/>
          </a:prstGeom>
        </p:spPr>
      </p:pic>
    </p:spTree>
    <p:extLst>
      <p:ext uri="{BB962C8B-B14F-4D97-AF65-F5344CB8AC3E}">
        <p14:creationId xmlns:p14="http://schemas.microsoft.com/office/powerpoint/2010/main" val="969086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72614B0-7441-02FC-80D2-0EA8479C1C92}"/>
              </a:ext>
            </a:extLst>
          </p:cNvPr>
          <p:cNvSpPr>
            <a:spLocks noGrp="1"/>
          </p:cNvSpPr>
          <p:nvPr>
            <p:ph type="title"/>
          </p:nvPr>
        </p:nvSpPr>
        <p:spPr>
          <a:xfrm>
            <a:off x="492370" y="605896"/>
            <a:ext cx="3084844" cy="5646208"/>
          </a:xfrm>
        </p:spPr>
        <p:txBody>
          <a:bodyPr anchor="ctr">
            <a:normAutofit/>
          </a:bodyPr>
          <a:lstStyle/>
          <a:p>
            <a:pPr algn="ctr"/>
            <a:r>
              <a:rPr lang="en-US" sz="3600" b="1" dirty="0">
                <a:solidFill>
                  <a:srgbClr val="FFFFFF"/>
                </a:solidFill>
              </a:rPr>
              <a:t>Standard #3</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13F601C-F0F3-DFEB-7B48-CEB9886014D8}"/>
              </a:ext>
            </a:extLst>
          </p:cNvPr>
          <p:cNvSpPr>
            <a:spLocks noGrp="1"/>
          </p:cNvSpPr>
          <p:nvPr>
            <p:ph idx="1"/>
          </p:nvPr>
        </p:nvSpPr>
        <p:spPr>
          <a:xfrm>
            <a:off x="4742016" y="605896"/>
            <a:ext cx="6413663" cy="5646208"/>
          </a:xfrm>
        </p:spPr>
        <p:txBody>
          <a:bodyPr anchor="ctr">
            <a:normAutofit/>
          </a:bodyPr>
          <a:lstStyle/>
          <a:p>
            <a:pPr marL="0" indent="0">
              <a:buNone/>
            </a:pPr>
            <a:r>
              <a:rPr lang="en-US" sz="2800" b="0" i="0" dirty="0">
                <a:effectLst/>
                <a:latin typeface="Roboto Regular"/>
              </a:rPr>
              <a:t>Lawyers shall not, without an adequate factual basis, attribute to other counsel or the court improper motives, purpose, or conduct. </a:t>
            </a:r>
            <a:r>
              <a:rPr lang="en-US" sz="2800" b="0" i="0" u="sng" dirty="0">
                <a:effectLst/>
                <a:latin typeface="Roboto Regular"/>
              </a:rPr>
              <a:t>Lawyers should avoid hostile, demeaning, or humiliating words in written and oral communications with adversaries. </a:t>
            </a:r>
            <a:r>
              <a:rPr lang="en-US" sz="2800" b="0" i="0" dirty="0">
                <a:effectLst/>
                <a:latin typeface="Roboto Regular"/>
              </a:rPr>
              <a:t>Neither written submissions nor oral presentations should disparage the integrity, intelligence, morals, ethics, or personal behavior of an adversary unless such matters are directly relevant under controlling substantive law.</a:t>
            </a:r>
          </a:p>
          <a:p>
            <a:endParaRPr lang="en-US" dirty="0"/>
          </a:p>
        </p:txBody>
      </p:sp>
    </p:spTree>
    <p:extLst>
      <p:ext uri="{BB962C8B-B14F-4D97-AF65-F5344CB8AC3E}">
        <p14:creationId xmlns:p14="http://schemas.microsoft.com/office/powerpoint/2010/main" val="4007332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45E0BD8-7B73-354F-3B1B-9FAC1B3BB79F}"/>
              </a:ext>
            </a:extLst>
          </p:cNvPr>
          <p:cNvSpPr>
            <a:spLocks noGrp="1"/>
          </p:cNvSpPr>
          <p:nvPr>
            <p:ph type="title"/>
          </p:nvPr>
        </p:nvSpPr>
        <p:spPr>
          <a:xfrm>
            <a:off x="492370" y="605896"/>
            <a:ext cx="3084844" cy="5646208"/>
          </a:xfrm>
        </p:spPr>
        <p:txBody>
          <a:bodyPr anchor="ctr">
            <a:normAutofit/>
          </a:bodyPr>
          <a:lstStyle/>
          <a:p>
            <a:pPr algn="ctr"/>
            <a:r>
              <a:rPr lang="en-US" sz="3600" b="1" dirty="0">
                <a:solidFill>
                  <a:srgbClr val="FFFFFF"/>
                </a:solidFill>
              </a:rPr>
              <a:t>Standard #5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972DF08-5EB8-AB45-F86B-527D466BB477}"/>
              </a:ext>
            </a:extLst>
          </p:cNvPr>
          <p:cNvSpPr>
            <a:spLocks noGrp="1"/>
          </p:cNvSpPr>
          <p:nvPr>
            <p:ph idx="1"/>
          </p:nvPr>
        </p:nvSpPr>
        <p:spPr>
          <a:xfrm>
            <a:off x="4742016" y="605896"/>
            <a:ext cx="6413663" cy="5646208"/>
          </a:xfrm>
        </p:spPr>
        <p:txBody>
          <a:bodyPr anchor="ctr">
            <a:normAutofit/>
          </a:bodyPr>
          <a:lstStyle/>
          <a:p>
            <a:endParaRPr lang="en-US" dirty="0"/>
          </a:p>
          <a:p>
            <a:pPr marL="0" indent="0">
              <a:buNone/>
            </a:pPr>
            <a:r>
              <a:rPr lang="en-US" sz="3600" b="0" i="0" dirty="0">
                <a:effectLst/>
                <a:latin typeface="Roboto Regular"/>
              </a:rPr>
              <a:t>Lawyers shall adhere to their express promises and agreements, oral or written, and to all commitments reasonably implied by the circumstances or by local custom</a:t>
            </a:r>
            <a:endParaRPr lang="en-US" sz="3600" dirty="0"/>
          </a:p>
        </p:txBody>
      </p:sp>
    </p:spTree>
    <p:extLst>
      <p:ext uri="{BB962C8B-B14F-4D97-AF65-F5344CB8AC3E}">
        <p14:creationId xmlns:p14="http://schemas.microsoft.com/office/powerpoint/2010/main" val="184331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8" name="Rectangle 209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09" name="Rectangle 209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10" name="Straight Connector 209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11" name="Rectangle 2099">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717777-F81D-D24B-69F1-FDBE55065F1C}"/>
              </a:ext>
            </a:extLst>
          </p:cNvPr>
          <p:cNvSpPr>
            <a:spLocks noGrp="1"/>
          </p:cNvSpPr>
          <p:nvPr>
            <p:ph type="title"/>
          </p:nvPr>
        </p:nvSpPr>
        <p:spPr>
          <a:xfrm>
            <a:off x="6737464" y="656147"/>
            <a:ext cx="4813072" cy="3686015"/>
          </a:xfrm>
        </p:spPr>
        <p:txBody>
          <a:bodyPr vert="horz" lIns="91440" tIns="45720" rIns="91440" bIns="45720" rtlCol="0" anchor="b">
            <a:normAutofit/>
          </a:bodyPr>
          <a:lstStyle/>
          <a:p>
            <a:r>
              <a:rPr lang="en-US" sz="5000" dirty="0">
                <a:solidFill>
                  <a:schemeClr val="tx1">
                    <a:lumMod val="85000"/>
                    <a:lumOff val="15000"/>
                  </a:schemeClr>
                </a:solidFill>
              </a:rPr>
              <a:t>Attorney John Dean testifying before Congress during Watergate hearings </a:t>
            </a:r>
          </a:p>
        </p:txBody>
      </p:sp>
      <p:pic>
        <p:nvPicPr>
          <p:cNvPr id="6" name="Picture 5" descr="A person sitting at a table&#10;&#10;Description automatically generated with medium confidence">
            <a:extLst>
              <a:ext uri="{FF2B5EF4-FFF2-40B4-BE49-F238E27FC236}">
                <a16:creationId xmlns:a16="http://schemas.microsoft.com/office/drawing/2014/main" id="{BEF88B03-E35A-6984-4DBF-4BB486D63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349802"/>
            <a:ext cx="5462001" cy="3634713"/>
          </a:xfrm>
          <a:prstGeom prst="rect">
            <a:avLst/>
          </a:prstGeom>
        </p:spPr>
      </p:pic>
      <p:cxnSp>
        <p:nvCxnSpPr>
          <p:cNvPr id="2112" name="Straight Connector 2101">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13" name="Rectangle 2103">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4" name="Rectangle 2105">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61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CEFE4D-DCA2-B943-ACC1-5E27BD4FB1D9}"/>
              </a:ext>
            </a:extLst>
          </p:cNvPr>
          <p:cNvSpPr txBox="1"/>
          <p:nvPr/>
        </p:nvSpPr>
        <p:spPr>
          <a:xfrm>
            <a:off x="3048000" y="1307842"/>
            <a:ext cx="6096000" cy="4242315"/>
          </a:xfrm>
          <a:prstGeom prst="rect">
            <a:avLst/>
          </a:prstGeom>
          <a:noFill/>
        </p:spPr>
        <p:txBody>
          <a:bodyPr wrap="square">
            <a:spAutoFit/>
          </a:bodyPr>
          <a:lstStyle/>
          <a:p>
            <a:pPr marL="0" marR="0">
              <a:lnSpc>
                <a:spcPct val="107000"/>
              </a:lnSpc>
              <a:spcBef>
                <a:spcPts val="0"/>
              </a:spcBef>
              <a:spcAft>
                <a:spcPts val="800"/>
              </a:spcAft>
            </a:pPr>
            <a:r>
              <a:rPr lang="en-US" sz="3600" b="1" i="0" dirty="0">
                <a:solidFill>
                  <a:srgbClr val="5F6368"/>
                </a:solidFill>
                <a:effectLst/>
                <a:latin typeface="Arial" panose="020B0604020202020204" pitchFamily="34" charset="0"/>
                <a:ea typeface="Calibri" panose="020F0502020204030204" pitchFamily="34" charset="0"/>
                <a:cs typeface="Times New Roman" panose="02020603050405020304" pitchFamily="18" charset="0"/>
              </a:rPr>
              <a:t>“How in God's name could so many lawyers get involved in something like this</a:t>
            </a:r>
            <a:r>
              <a:rPr lang="en-US" sz="3600" dirty="0">
                <a:solidFill>
                  <a:srgbClr val="4D5156"/>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solidFill>
                  <a:srgbClr val="4D5156"/>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4D5156"/>
                </a:solidFill>
                <a:effectLst/>
                <a:latin typeface="Arial" panose="020B0604020202020204" pitchFamily="34" charset="0"/>
                <a:ea typeface="Calibri" panose="020F0502020204030204" pitchFamily="34" charset="0"/>
                <a:cs typeface="Times New Roman" panose="02020603050405020304" pitchFamily="18" charset="0"/>
              </a:rPr>
              <a:t>John Dean, White House Council to former </a:t>
            </a:r>
          </a:p>
          <a:p>
            <a:pPr marL="0" marR="0">
              <a:lnSpc>
                <a:spcPct val="107000"/>
              </a:lnSpc>
              <a:spcBef>
                <a:spcPts val="0"/>
              </a:spcBef>
              <a:spcAft>
                <a:spcPts val="800"/>
              </a:spcAft>
            </a:pPr>
            <a:r>
              <a:rPr lang="en-US" dirty="0">
                <a:solidFill>
                  <a:srgbClr val="4D5156"/>
                </a:solidFill>
                <a:effectLst/>
                <a:latin typeface="Arial" panose="020B0604020202020204" pitchFamily="34" charset="0"/>
                <a:ea typeface="Calibri" panose="020F0502020204030204" pitchFamily="34" charset="0"/>
                <a:cs typeface="Times New Roman" panose="02020603050405020304" pitchFamily="18" charset="0"/>
              </a:rPr>
              <a:t>President Richard M. Nixon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5041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57" name="Rectangle 5156">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59" name="Rectangle 5158">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61" name="Straight Connector 5160">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erson wearing glasses&#10;&#10;Description automatically generated with low confidence">
            <a:extLst>
              <a:ext uri="{FF2B5EF4-FFF2-40B4-BE49-F238E27FC236}">
                <a16:creationId xmlns:a16="http://schemas.microsoft.com/office/drawing/2014/main" id="{4201AB32-BE94-3FBD-3183-5A6F225068CE}"/>
              </a:ext>
            </a:extLst>
          </p:cNvPr>
          <p:cNvPicPr>
            <a:picLocks noChangeAspect="1"/>
          </p:cNvPicPr>
          <p:nvPr/>
        </p:nvPicPr>
        <p:blipFill rotWithShape="1">
          <a:blip r:embed="rId2">
            <a:extLst>
              <a:ext uri="{28A0092B-C50C-407E-A947-70E740481C1C}">
                <a14:useLocalDpi xmlns:a14="http://schemas.microsoft.com/office/drawing/2010/main" val="0"/>
              </a:ext>
            </a:extLst>
          </a:blip>
          <a:srcRect r="2" b="335"/>
          <a:stretch/>
        </p:blipFill>
        <p:spPr>
          <a:xfrm>
            <a:off x="20" y="10"/>
            <a:ext cx="4578952" cy="6857990"/>
          </a:xfrm>
          <a:prstGeom prst="rect">
            <a:avLst/>
          </a:prstGeom>
        </p:spPr>
      </p:pic>
      <p:sp>
        <p:nvSpPr>
          <p:cNvPr id="5163" name="Rectangle 5162">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65" name="Rectangle 5164">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1CB2567D-C8E5-7E9B-C172-98EDB1F499EC}"/>
              </a:ext>
            </a:extLst>
          </p:cNvPr>
          <p:cNvSpPr txBox="1"/>
          <p:nvPr/>
        </p:nvSpPr>
        <p:spPr>
          <a:xfrm>
            <a:off x="5183562" y="1828800"/>
            <a:ext cx="6339840" cy="3652667"/>
          </a:xfrm>
          <a:prstGeom prst="rect">
            <a:avLst/>
          </a:prstGeom>
        </p:spPr>
        <p:txBody>
          <a:bodyPr vert="horz" lIns="0" tIns="45720" rIns="0" bIns="45720" rtlCol="0">
            <a:normAutofit lnSpcReduction="10000"/>
          </a:bodyPr>
          <a:lstStyle/>
          <a:p>
            <a:pPr marR="0" lvl="0" defTabSz="914400">
              <a:lnSpc>
                <a:spcPct val="90000"/>
              </a:lnSpc>
              <a:spcBef>
                <a:spcPts val="920"/>
              </a:spcBef>
              <a:spcAft>
                <a:spcPts val="0"/>
              </a:spcAft>
              <a:buClr>
                <a:schemeClr val="accent1"/>
              </a:buClr>
              <a:buSzPts val="1100"/>
              <a:buFont typeface="Calibri" panose="020F0502020204030204" pitchFamily="34" charset="0"/>
              <a:tabLst>
                <a:tab pos="520700" algn="l"/>
                <a:tab pos="521335" algn="l"/>
              </a:tabLst>
            </a:pPr>
            <a:r>
              <a:rPr lang="en-US" sz="3200" dirty="0">
                <a:solidFill>
                  <a:srgbClr val="FFFFFF"/>
                </a:solidFill>
                <a:effectLst/>
              </a:rPr>
              <a:t>“Public</a:t>
            </a:r>
            <a:r>
              <a:rPr lang="en-US" sz="3200" spc="-20" dirty="0">
                <a:solidFill>
                  <a:srgbClr val="FFFFFF"/>
                </a:solidFill>
                <a:effectLst/>
              </a:rPr>
              <a:t> </a:t>
            </a:r>
            <a:r>
              <a:rPr lang="en-US" sz="3200" dirty="0">
                <a:solidFill>
                  <a:srgbClr val="FFFFFF"/>
                </a:solidFill>
                <a:effectLst/>
              </a:rPr>
              <a:t>trust</a:t>
            </a:r>
            <a:r>
              <a:rPr lang="en-US" sz="3200" spc="-15" dirty="0">
                <a:solidFill>
                  <a:srgbClr val="FFFFFF"/>
                </a:solidFill>
                <a:effectLst/>
              </a:rPr>
              <a:t> </a:t>
            </a:r>
            <a:r>
              <a:rPr lang="en-US" sz="3200" dirty="0">
                <a:solidFill>
                  <a:srgbClr val="FFFFFF"/>
                </a:solidFill>
                <a:effectLst/>
              </a:rPr>
              <a:t>and</a:t>
            </a:r>
            <a:r>
              <a:rPr lang="en-US" sz="3200" spc="-10" dirty="0">
                <a:solidFill>
                  <a:srgbClr val="FFFFFF"/>
                </a:solidFill>
                <a:effectLst/>
              </a:rPr>
              <a:t> </a:t>
            </a:r>
            <a:r>
              <a:rPr lang="en-US" sz="3200" dirty="0">
                <a:solidFill>
                  <a:srgbClr val="FFFFFF"/>
                </a:solidFill>
                <a:effectLst/>
              </a:rPr>
              <a:t>confidence</a:t>
            </a:r>
            <a:r>
              <a:rPr lang="en-US" sz="3200" spc="-15" dirty="0">
                <a:solidFill>
                  <a:srgbClr val="FFFFFF"/>
                </a:solidFill>
                <a:effectLst/>
              </a:rPr>
              <a:t> </a:t>
            </a:r>
            <a:r>
              <a:rPr lang="en-US" sz="3200" dirty="0">
                <a:solidFill>
                  <a:srgbClr val="FFFFFF"/>
                </a:solidFill>
                <a:effectLst/>
              </a:rPr>
              <a:t>in</a:t>
            </a:r>
            <a:r>
              <a:rPr lang="en-US" sz="3200" spc="-5" dirty="0">
                <a:solidFill>
                  <a:srgbClr val="FFFFFF"/>
                </a:solidFill>
                <a:effectLst/>
              </a:rPr>
              <a:t> </a:t>
            </a:r>
            <a:r>
              <a:rPr lang="en-US" sz="3200" dirty="0">
                <a:solidFill>
                  <a:srgbClr val="FFFFFF"/>
                </a:solidFill>
                <a:effectLst/>
              </a:rPr>
              <a:t>the</a:t>
            </a:r>
            <a:r>
              <a:rPr lang="en-US" sz="3200" spc="-20" dirty="0">
                <a:solidFill>
                  <a:srgbClr val="FFFFFF"/>
                </a:solidFill>
                <a:effectLst/>
              </a:rPr>
              <a:t> </a:t>
            </a:r>
            <a:r>
              <a:rPr lang="en-US" sz="3200" dirty="0">
                <a:solidFill>
                  <a:srgbClr val="FFFFFF"/>
                </a:solidFill>
                <a:effectLst/>
              </a:rPr>
              <a:t>American</a:t>
            </a:r>
            <a:r>
              <a:rPr lang="en-US" sz="3200" spc="-15" dirty="0">
                <a:solidFill>
                  <a:srgbClr val="FFFFFF"/>
                </a:solidFill>
                <a:effectLst/>
              </a:rPr>
              <a:t> </a:t>
            </a:r>
            <a:r>
              <a:rPr lang="en-US" sz="3200" dirty="0">
                <a:solidFill>
                  <a:srgbClr val="FFFFFF"/>
                </a:solidFill>
                <a:effectLst/>
              </a:rPr>
              <a:t>system</a:t>
            </a:r>
            <a:r>
              <a:rPr lang="en-US" sz="3200" spc="-10" dirty="0">
                <a:solidFill>
                  <a:srgbClr val="FFFFFF"/>
                </a:solidFill>
                <a:effectLst/>
              </a:rPr>
              <a:t> </a:t>
            </a:r>
            <a:r>
              <a:rPr lang="en-US" sz="3200" dirty="0">
                <a:solidFill>
                  <a:srgbClr val="FFFFFF"/>
                </a:solidFill>
                <a:effectLst/>
              </a:rPr>
              <a:t>of justice</a:t>
            </a:r>
            <a:r>
              <a:rPr lang="en-US" sz="3200" spc="-5" dirty="0">
                <a:solidFill>
                  <a:srgbClr val="FFFFFF"/>
                </a:solidFill>
                <a:effectLst/>
              </a:rPr>
              <a:t> </a:t>
            </a:r>
            <a:r>
              <a:rPr lang="en-US" sz="3200" dirty="0">
                <a:solidFill>
                  <a:srgbClr val="FFFFFF"/>
                </a:solidFill>
                <a:effectLst/>
              </a:rPr>
              <a:t>depend</a:t>
            </a:r>
            <a:r>
              <a:rPr lang="en-US" sz="3200" spc="-10" dirty="0">
                <a:solidFill>
                  <a:srgbClr val="FFFFFF"/>
                </a:solidFill>
                <a:effectLst/>
              </a:rPr>
              <a:t> </a:t>
            </a:r>
            <a:r>
              <a:rPr lang="en-US" sz="3200" dirty="0">
                <a:solidFill>
                  <a:srgbClr val="FFFFFF"/>
                </a:solidFill>
                <a:effectLst/>
              </a:rPr>
              <a:t>in</a:t>
            </a:r>
            <a:r>
              <a:rPr lang="en-US" sz="3200" spc="-5" dirty="0">
                <a:solidFill>
                  <a:srgbClr val="FFFFFF"/>
                </a:solidFill>
                <a:effectLst/>
              </a:rPr>
              <a:t> </a:t>
            </a:r>
            <a:r>
              <a:rPr lang="en-US" sz="3200" dirty="0">
                <a:solidFill>
                  <a:srgbClr val="FFFFFF"/>
                </a:solidFill>
                <a:effectLst/>
              </a:rPr>
              <a:t>significant</a:t>
            </a:r>
            <a:r>
              <a:rPr lang="en-US" sz="3200" spc="-5" dirty="0">
                <a:solidFill>
                  <a:srgbClr val="FFFFFF"/>
                </a:solidFill>
                <a:effectLst/>
              </a:rPr>
              <a:t> </a:t>
            </a:r>
            <a:r>
              <a:rPr lang="en-US" sz="3200" dirty="0">
                <a:solidFill>
                  <a:srgbClr val="FFFFFF"/>
                </a:solidFill>
                <a:effectLst/>
              </a:rPr>
              <a:t>part</a:t>
            </a:r>
            <a:r>
              <a:rPr lang="en-US" sz="3200" spc="-15" dirty="0">
                <a:solidFill>
                  <a:srgbClr val="FFFFFF"/>
                </a:solidFill>
                <a:effectLst/>
              </a:rPr>
              <a:t> </a:t>
            </a:r>
            <a:r>
              <a:rPr lang="en-US" sz="3200" dirty="0">
                <a:solidFill>
                  <a:srgbClr val="FFFFFF"/>
                </a:solidFill>
                <a:effectLst/>
              </a:rPr>
              <a:t>on</a:t>
            </a:r>
            <a:r>
              <a:rPr lang="en-US" sz="3200" spc="-10" dirty="0">
                <a:solidFill>
                  <a:srgbClr val="FFFFFF"/>
                </a:solidFill>
                <a:effectLst/>
              </a:rPr>
              <a:t> </a:t>
            </a:r>
            <a:r>
              <a:rPr lang="en-US" sz="3200" dirty="0">
                <a:solidFill>
                  <a:srgbClr val="FFFFFF"/>
                </a:solidFill>
                <a:effectLst/>
              </a:rPr>
              <a:t>the</a:t>
            </a:r>
            <a:r>
              <a:rPr lang="en-US" sz="3200" spc="-15" dirty="0">
                <a:solidFill>
                  <a:srgbClr val="FFFFFF"/>
                </a:solidFill>
                <a:effectLst/>
              </a:rPr>
              <a:t> </a:t>
            </a:r>
            <a:r>
              <a:rPr lang="en-US" sz="3200" dirty="0">
                <a:solidFill>
                  <a:srgbClr val="FFFFFF"/>
                </a:solidFill>
                <a:effectLst/>
              </a:rPr>
              <a:t>integrity</a:t>
            </a:r>
            <a:r>
              <a:rPr lang="en-US" sz="3200" spc="-5" dirty="0">
                <a:solidFill>
                  <a:srgbClr val="FFFFFF"/>
                </a:solidFill>
                <a:effectLst/>
              </a:rPr>
              <a:t> </a:t>
            </a:r>
            <a:r>
              <a:rPr lang="en-US" sz="3200" dirty="0">
                <a:solidFill>
                  <a:srgbClr val="FFFFFF"/>
                </a:solidFill>
                <a:effectLst/>
              </a:rPr>
              <a:t>and</a:t>
            </a:r>
            <a:r>
              <a:rPr lang="en-US" sz="3200" spc="-20" dirty="0">
                <a:solidFill>
                  <a:srgbClr val="FFFFFF"/>
                </a:solidFill>
                <a:effectLst/>
              </a:rPr>
              <a:t> </a:t>
            </a:r>
            <a:r>
              <a:rPr lang="en-US" sz="3200" dirty="0">
                <a:solidFill>
                  <a:srgbClr val="FFFFFF"/>
                </a:solidFill>
                <a:effectLst/>
              </a:rPr>
              <a:t>high</a:t>
            </a:r>
            <a:r>
              <a:rPr lang="en-US" sz="3200" spc="-10" dirty="0">
                <a:solidFill>
                  <a:srgbClr val="FFFFFF"/>
                </a:solidFill>
                <a:effectLst/>
              </a:rPr>
              <a:t> </a:t>
            </a:r>
            <a:r>
              <a:rPr lang="en-US" sz="3200" dirty="0">
                <a:solidFill>
                  <a:srgbClr val="FFFFFF"/>
                </a:solidFill>
                <a:effectLst/>
              </a:rPr>
              <a:t>standards</a:t>
            </a:r>
            <a:r>
              <a:rPr lang="en-US" sz="3200" spc="-5" dirty="0">
                <a:solidFill>
                  <a:srgbClr val="FFFFFF"/>
                </a:solidFill>
                <a:effectLst/>
              </a:rPr>
              <a:t> </a:t>
            </a:r>
            <a:r>
              <a:rPr lang="en-US" sz="3200" dirty="0">
                <a:solidFill>
                  <a:srgbClr val="FFFFFF"/>
                </a:solidFill>
                <a:effectLst/>
              </a:rPr>
              <a:t>of</a:t>
            </a:r>
            <a:r>
              <a:rPr lang="en-US" sz="3200" spc="-5" dirty="0">
                <a:solidFill>
                  <a:srgbClr val="FFFFFF"/>
                </a:solidFill>
                <a:effectLst/>
              </a:rPr>
              <a:t> </a:t>
            </a:r>
            <a:r>
              <a:rPr lang="en-US" sz="3200" dirty="0">
                <a:solidFill>
                  <a:srgbClr val="FFFFFF"/>
                </a:solidFill>
                <a:effectLst/>
              </a:rPr>
              <a:t>professional</a:t>
            </a:r>
            <a:r>
              <a:rPr lang="en-US" sz="3200" spc="-5" dirty="0">
                <a:solidFill>
                  <a:srgbClr val="FFFFFF"/>
                </a:solidFill>
                <a:effectLst/>
              </a:rPr>
              <a:t> </a:t>
            </a:r>
            <a:r>
              <a:rPr lang="en-US" sz="3200" dirty="0">
                <a:solidFill>
                  <a:srgbClr val="FFFFFF"/>
                </a:solidFill>
                <a:effectLst/>
              </a:rPr>
              <a:t>behavior</a:t>
            </a:r>
            <a:r>
              <a:rPr lang="en-US" sz="3200" spc="-5" dirty="0">
                <a:solidFill>
                  <a:srgbClr val="FFFFFF"/>
                </a:solidFill>
                <a:effectLst/>
              </a:rPr>
              <a:t> </a:t>
            </a:r>
            <a:r>
              <a:rPr lang="en-US" sz="3200" dirty="0">
                <a:solidFill>
                  <a:srgbClr val="FFFFFF"/>
                </a:solidFill>
                <a:effectLst/>
              </a:rPr>
              <a:t>to which every lawyer</a:t>
            </a:r>
            <a:r>
              <a:rPr lang="en-US" sz="3200" spc="-5" dirty="0">
                <a:solidFill>
                  <a:srgbClr val="FFFFFF"/>
                </a:solidFill>
                <a:effectLst/>
              </a:rPr>
              <a:t> </a:t>
            </a:r>
            <a:r>
              <a:rPr lang="en-US" sz="3200" dirty="0">
                <a:solidFill>
                  <a:srgbClr val="FFFFFF"/>
                </a:solidFill>
                <a:effectLst/>
              </a:rPr>
              <a:t>(and judge) should aspire.” </a:t>
            </a:r>
          </a:p>
          <a:p>
            <a:pPr marR="0" lvl="0" defTabSz="914400">
              <a:lnSpc>
                <a:spcPct val="90000"/>
              </a:lnSpc>
              <a:spcBef>
                <a:spcPts val="920"/>
              </a:spcBef>
              <a:spcAft>
                <a:spcPts val="0"/>
              </a:spcAft>
              <a:buClr>
                <a:schemeClr val="accent1"/>
              </a:buClr>
              <a:buSzPts val="1100"/>
              <a:buFont typeface="Calibri" panose="020F0502020204030204" pitchFamily="34" charset="0"/>
              <a:tabLst>
                <a:tab pos="520700" algn="l"/>
                <a:tab pos="521335" algn="l"/>
              </a:tabLst>
            </a:pPr>
            <a:r>
              <a:rPr lang="en-US" sz="3200" dirty="0">
                <a:solidFill>
                  <a:srgbClr val="FFFFFF"/>
                </a:solidFill>
                <a:effectLst/>
              </a:rPr>
              <a:t>Christine M. Durham, Former Chief Justice </a:t>
            </a:r>
            <a:endParaRPr lang="en-US" sz="3200" dirty="0">
              <a:solidFill>
                <a:srgbClr val="FFFFFF"/>
              </a:solidFill>
            </a:endParaRPr>
          </a:p>
        </p:txBody>
      </p:sp>
    </p:spTree>
    <p:extLst>
      <p:ext uri="{BB962C8B-B14F-4D97-AF65-F5344CB8AC3E}">
        <p14:creationId xmlns:p14="http://schemas.microsoft.com/office/powerpoint/2010/main" val="2250006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A35164-E827-0026-DB98-214F93AC1E21}"/>
              </a:ext>
            </a:extLst>
          </p:cNvPr>
          <p:cNvSpPr txBox="1"/>
          <p:nvPr/>
        </p:nvSpPr>
        <p:spPr>
          <a:xfrm>
            <a:off x="4588566" y="1166842"/>
            <a:ext cx="6096000" cy="4524315"/>
          </a:xfrm>
          <a:prstGeom prst="rect">
            <a:avLst/>
          </a:prstGeom>
          <a:noFill/>
        </p:spPr>
        <p:txBody>
          <a:bodyPr wrap="square">
            <a:spAutoFit/>
          </a:bodyPr>
          <a:lstStyle/>
          <a:p>
            <a:pPr algn="l"/>
            <a:r>
              <a:rPr lang="en-US" sz="2800" b="0" i="0">
                <a:solidFill>
                  <a:srgbClr val="181818"/>
                </a:solidFill>
                <a:effectLst/>
                <a:latin typeface="Merriweather" panose="00000500000000000000" pitchFamily="2" charset="0"/>
              </a:rPr>
              <a:t>“You are not here merely to make a living. You are here in order to enable the world to live more amply, with greater vision, with a finer spirit of hope and achievement. You are here to enrich the world, and you impoverish yourself if you forget the errand.”</a:t>
            </a:r>
          </a:p>
          <a:p>
            <a:br>
              <a:rPr lang="en-US"/>
            </a:br>
            <a:r>
              <a:rPr lang="en-US" b="0" i="0">
                <a:solidFill>
                  <a:srgbClr val="181818"/>
                </a:solidFill>
                <a:effectLst/>
                <a:latin typeface="Merriweather" panose="00000500000000000000" pitchFamily="2" charset="0"/>
              </a:rPr>
              <a:t>― </a:t>
            </a:r>
            <a:r>
              <a:rPr lang="en-US" b="1" i="0">
                <a:solidFill>
                  <a:srgbClr val="333333"/>
                </a:solidFill>
                <a:effectLst/>
                <a:latin typeface="Lato" panose="020F0502020204030203" pitchFamily="34" charset="0"/>
              </a:rPr>
              <a:t>Woodrow Wilson</a:t>
            </a:r>
            <a:endParaRPr lang="en-US" dirty="0"/>
          </a:p>
        </p:txBody>
      </p:sp>
      <p:pic>
        <p:nvPicPr>
          <p:cNvPr id="4098" name="Picture 2" descr="Woodrow Wilson | Biography, Presidency, &amp; Accomplishments | Britannica">
            <a:extLst>
              <a:ext uri="{FF2B5EF4-FFF2-40B4-BE49-F238E27FC236}">
                <a16:creationId xmlns:a16="http://schemas.microsoft.com/office/drawing/2014/main" id="{8996A921-D111-1332-A927-4E307BBE4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07" y="1452998"/>
            <a:ext cx="2975446" cy="395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93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328DC-F2F0-E5D6-CD9E-9A9CDCFB24D1}"/>
              </a:ext>
            </a:extLst>
          </p:cNvPr>
          <p:cNvSpPr>
            <a:spLocks noGrp="1"/>
          </p:cNvSpPr>
          <p:nvPr>
            <p:ph type="ctrTitle"/>
          </p:nvPr>
        </p:nvSpPr>
        <p:spPr>
          <a:xfrm>
            <a:off x="6730000" y="639097"/>
            <a:ext cx="4813072" cy="3686015"/>
          </a:xfrm>
        </p:spPr>
        <p:txBody>
          <a:bodyPr>
            <a:normAutofit/>
          </a:bodyPr>
          <a:lstStyle/>
          <a:p>
            <a:r>
              <a:rPr lang="en-US" dirty="0"/>
              <a:t>Conclusion</a:t>
            </a:r>
          </a:p>
        </p:txBody>
      </p:sp>
      <p:pic>
        <p:nvPicPr>
          <p:cNvPr id="6" name="Graphic 5" descr="Gavel">
            <a:extLst>
              <a:ext uri="{FF2B5EF4-FFF2-40B4-BE49-F238E27FC236}">
                <a16:creationId xmlns:a16="http://schemas.microsoft.com/office/drawing/2014/main" id="{F490133C-B240-4713-00BB-7A8DC72FD7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921" y="640081"/>
            <a:ext cx="5054156" cy="5054156"/>
          </a:xfrm>
          <a:prstGeom prst="rect">
            <a:avLst/>
          </a:prstGeom>
        </p:spPr>
      </p:pic>
      <p:cxnSp>
        <p:nvCxnSpPr>
          <p:cNvPr id="11" name="Straight Connector 10">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813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C05DF0C-9455-AC8B-2EB0-95FCD56CF569}"/>
              </a:ext>
            </a:extLst>
          </p:cNvPr>
          <p:cNvSpPr txBox="1">
            <a:spLocks/>
          </p:cNvSpPr>
          <p:nvPr/>
        </p:nvSpPr>
        <p:spPr>
          <a:xfrm>
            <a:off x="-15014531" y="1119384"/>
            <a:ext cx="26159609" cy="1660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CLE Ugh----Some History</a:t>
            </a:r>
            <a:endParaRPr lang="en-US" dirty="0"/>
          </a:p>
        </p:txBody>
      </p:sp>
      <p:pic>
        <p:nvPicPr>
          <p:cNvPr id="5" name="Picture 4" descr="A picture containing text&#10;&#10;Description automatically generated">
            <a:extLst>
              <a:ext uri="{FF2B5EF4-FFF2-40B4-BE49-F238E27FC236}">
                <a16:creationId xmlns:a16="http://schemas.microsoft.com/office/drawing/2014/main" id="{BF31FF89-F647-E1BA-5812-16F98DD5F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321" y="1119384"/>
            <a:ext cx="6829017" cy="4531984"/>
          </a:xfrm>
          <a:prstGeom prst="rect">
            <a:avLst/>
          </a:prstGeom>
        </p:spPr>
      </p:pic>
    </p:spTree>
    <p:extLst>
      <p:ext uri="{BB962C8B-B14F-4D97-AF65-F5344CB8AC3E}">
        <p14:creationId xmlns:p14="http://schemas.microsoft.com/office/powerpoint/2010/main" val="3557114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6" name="Rectangle 616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8" name="Rectangle 616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170" name="Straight Connector 616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172" name="Rectangle 6171">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person, suit, wearing&#10;&#10;Description automatically generated">
            <a:extLst>
              <a:ext uri="{FF2B5EF4-FFF2-40B4-BE49-F238E27FC236}">
                <a16:creationId xmlns:a16="http://schemas.microsoft.com/office/drawing/2014/main" id="{77D3884F-9D61-5053-D837-322ACE45F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334496"/>
            <a:ext cx="6275667" cy="4189007"/>
          </a:xfrm>
          <a:prstGeom prst="rect">
            <a:avLst/>
          </a:prstGeom>
        </p:spPr>
      </p:pic>
      <p:sp>
        <p:nvSpPr>
          <p:cNvPr id="6174" name="Rectangle 6173">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D27CA083-311A-9BC3-EB1C-45F8F6290CDC}"/>
              </a:ext>
            </a:extLst>
          </p:cNvPr>
          <p:cNvSpPr txBox="1"/>
          <p:nvPr/>
        </p:nvSpPr>
        <p:spPr>
          <a:xfrm>
            <a:off x="8096885" y="640080"/>
            <a:ext cx="3659246" cy="2926080"/>
          </a:xfrm>
          <a:prstGeom prst="rect">
            <a:avLst/>
          </a:prstGeom>
        </p:spPr>
        <p:txBody>
          <a:bodyPr vert="horz" lIns="91440" tIns="45720" rIns="91440" bIns="45720" rtlCol="0" anchor="b">
            <a:normAutofit/>
          </a:bodyPr>
          <a:lstStyle/>
          <a:p>
            <a:pPr marL="0" marR="0" defTabSz="914400">
              <a:lnSpc>
                <a:spcPct val="85000"/>
              </a:lnSpc>
              <a:spcBef>
                <a:spcPct val="0"/>
              </a:spcBef>
              <a:spcAft>
                <a:spcPts val="800"/>
              </a:spcAft>
            </a:pPr>
            <a:r>
              <a:rPr lang="en-US" sz="4400" b="1" spc="-50">
                <a:solidFill>
                  <a:srgbClr val="FFFFFF"/>
                </a:solidFill>
                <a:effectLst/>
                <a:latin typeface="+mj-lt"/>
                <a:ea typeface="+mj-ea"/>
                <a:cs typeface="+mj-cs"/>
              </a:rPr>
              <a:t>When and why did you decide to become a lawyer?</a:t>
            </a:r>
          </a:p>
        </p:txBody>
      </p:sp>
      <p:sp>
        <p:nvSpPr>
          <p:cNvPr id="6176" name="Rectangle 6175">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660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01" name="Rectangle 718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3" name="Rectangle 719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204" name="Straight Connector 719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205" name="Rectangle 7195">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8B5670-15F8-7FB5-80A8-DEFCB2271DB3}"/>
              </a:ext>
            </a:extLst>
          </p:cNvPr>
          <p:cNvSpPr>
            <a:spLocks noGrp="1"/>
          </p:cNvSpPr>
          <p:nvPr>
            <p:ph type="title"/>
          </p:nvPr>
        </p:nvSpPr>
        <p:spPr>
          <a:xfrm>
            <a:off x="6730000" y="639097"/>
            <a:ext cx="4813072" cy="3686015"/>
          </a:xfrm>
        </p:spPr>
        <p:txBody>
          <a:bodyPr vert="horz" lIns="91440" tIns="45720" rIns="91440" bIns="45720" rtlCol="0" anchor="b">
            <a:normAutofit fontScale="90000"/>
          </a:bodyPr>
          <a:lstStyle/>
          <a:p>
            <a:br>
              <a:rPr lang="en-US" sz="3800" dirty="0">
                <a:solidFill>
                  <a:schemeClr val="tx1">
                    <a:lumMod val="85000"/>
                    <a:lumOff val="15000"/>
                  </a:schemeClr>
                </a:solidFill>
              </a:rPr>
            </a:br>
            <a:br>
              <a:rPr lang="en-US" sz="3800" dirty="0">
                <a:solidFill>
                  <a:schemeClr val="tx1">
                    <a:lumMod val="85000"/>
                    <a:lumOff val="15000"/>
                  </a:schemeClr>
                </a:solidFill>
              </a:rPr>
            </a:br>
            <a:br>
              <a:rPr lang="en-US" sz="3800" dirty="0">
                <a:solidFill>
                  <a:schemeClr val="tx1">
                    <a:lumMod val="85000"/>
                    <a:lumOff val="15000"/>
                  </a:schemeClr>
                </a:solidFill>
              </a:rPr>
            </a:br>
            <a:br>
              <a:rPr lang="en-US" sz="3800" b="1" dirty="0">
                <a:solidFill>
                  <a:schemeClr val="tx1">
                    <a:lumMod val="85000"/>
                    <a:lumOff val="15000"/>
                  </a:schemeClr>
                </a:solidFill>
              </a:rPr>
            </a:br>
            <a:r>
              <a:rPr lang="en-US" sz="5400" dirty="0">
                <a:solidFill>
                  <a:schemeClr val="tx1">
                    <a:lumMod val="85000"/>
                    <a:lumOff val="15000"/>
                  </a:schemeClr>
                </a:solidFill>
              </a:rPr>
              <a:t>What is your role as municipal attorney?</a:t>
            </a:r>
          </a:p>
        </p:txBody>
      </p:sp>
      <p:pic>
        <p:nvPicPr>
          <p:cNvPr id="4" name="Picture 3">
            <a:extLst>
              <a:ext uri="{FF2B5EF4-FFF2-40B4-BE49-F238E27FC236}">
                <a16:creationId xmlns:a16="http://schemas.microsoft.com/office/drawing/2014/main" id="{BA4FC58C-AB34-D531-906C-65B4B26B5B45}"/>
              </a:ext>
            </a:extLst>
          </p:cNvPr>
          <p:cNvPicPr>
            <a:picLocks noChangeAspect="1"/>
          </p:cNvPicPr>
          <p:nvPr/>
        </p:nvPicPr>
        <p:blipFill rotWithShape="1">
          <a:blip r:embed="rId2">
            <a:extLst>
              <a:ext uri="{28A0092B-C50C-407E-A947-70E740481C1C}">
                <a14:useLocalDpi xmlns:a14="http://schemas.microsoft.com/office/drawing/2010/main" val="0"/>
              </a:ext>
            </a:extLst>
          </a:blip>
          <a:srcRect l="15200" r="9962"/>
          <a:stretch/>
        </p:blipFill>
        <p:spPr>
          <a:xfrm>
            <a:off x="633999" y="640081"/>
            <a:ext cx="5462001" cy="5054156"/>
          </a:xfrm>
          <a:prstGeom prst="rect">
            <a:avLst/>
          </a:prstGeom>
        </p:spPr>
      </p:pic>
      <p:cxnSp>
        <p:nvCxnSpPr>
          <p:cNvPr id="7206" name="Straight Connector 7197">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7200" name="Rectangle 7199">
            <a:extLst>
              <a:ext uri="{FF2B5EF4-FFF2-40B4-BE49-F238E27FC236}">
                <a16:creationId xmlns:a16="http://schemas.microsoft.com/office/drawing/2014/main" id="{F85B92BC-678C-4E14-97E6-3227DEF86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2" name="Rectangle 7201">
            <a:extLst>
              <a:ext uri="{FF2B5EF4-FFF2-40B4-BE49-F238E27FC236}">
                <a16:creationId xmlns:a16="http://schemas.microsoft.com/office/drawing/2014/main" id="{D2644120-A6B9-4D5C-8A60-E2F4CC220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829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65" name="Rectangle 8264">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7" name="Rectangle 8266">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69" name="Straight Connector 8268">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71" name="Rectangle 8270">
            <a:extLst>
              <a:ext uri="{FF2B5EF4-FFF2-40B4-BE49-F238E27FC236}">
                <a16:creationId xmlns:a16="http://schemas.microsoft.com/office/drawing/2014/main" id="{7FBFF947-0568-41C8-9D1F-B98750138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8273" name="Rectangle 8272">
            <a:extLst>
              <a:ext uri="{FF2B5EF4-FFF2-40B4-BE49-F238E27FC236}">
                <a16:creationId xmlns:a16="http://schemas.microsoft.com/office/drawing/2014/main" id="{3B146F29-E510-4DB4-B56B-1A8766645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5" name="Rectangle 8274">
            <a:extLst>
              <a:ext uri="{FF2B5EF4-FFF2-40B4-BE49-F238E27FC236}">
                <a16:creationId xmlns:a16="http://schemas.microsoft.com/office/drawing/2014/main" id="{43FDA1FA-3541-46E6-83FF-BDDA692BB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1D2A8CC-9E22-88DF-C43A-161A6921BDFF}"/>
              </a:ext>
            </a:extLst>
          </p:cNvPr>
          <p:cNvSpPr>
            <a:spLocks noGrp="1"/>
          </p:cNvSpPr>
          <p:nvPr>
            <p:ph type="title"/>
          </p:nvPr>
        </p:nvSpPr>
        <p:spPr>
          <a:xfrm>
            <a:off x="5961344" y="758952"/>
            <a:ext cx="5542398" cy="3566160"/>
          </a:xfrm>
        </p:spPr>
        <p:txBody>
          <a:bodyPr vert="horz" lIns="91440" tIns="45720" rIns="91440" bIns="45720" rtlCol="0" anchor="b">
            <a:normAutofit/>
          </a:bodyPr>
          <a:lstStyle/>
          <a:p>
            <a:r>
              <a:rPr lang="en-US" sz="8000" b="1">
                <a:solidFill>
                  <a:srgbClr val="FFFFFF"/>
                </a:solidFill>
              </a:rPr>
              <a:t>Who is your client?</a:t>
            </a:r>
          </a:p>
        </p:txBody>
      </p:sp>
      <p:pic>
        <p:nvPicPr>
          <p:cNvPr id="11" name="Picture 10" descr="A picture containing outdoor, building, house, brick&#10;&#10;Description automatically generated">
            <a:extLst>
              <a:ext uri="{FF2B5EF4-FFF2-40B4-BE49-F238E27FC236}">
                <a16:creationId xmlns:a16="http://schemas.microsoft.com/office/drawing/2014/main" id="{60B0FEB0-D254-4827-692B-28092B889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63" y="620722"/>
            <a:ext cx="3637128" cy="2727846"/>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E2F77A06-8E8C-C6D0-7307-8F3838CC6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79" y="3509435"/>
            <a:ext cx="4020297" cy="2683548"/>
          </a:xfrm>
          <a:prstGeom prst="rect">
            <a:avLst/>
          </a:prstGeom>
        </p:spPr>
      </p:pic>
      <p:cxnSp>
        <p:nvCxnSpPr>
          <p:cNvPr id="8277" name="Straight Connector 8276">
            <a:extLst>
              <a:ext uri="{FF2B5EF4-FFF2-40B4-BE49-F238E27FC236}">
                <a16:creationId xmlns:a16="http://schemas.microsoft.com/office/drawing/2014/main" id="{1E6A7830-4B1A-416E-8782-4D0DC1F29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81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4" descr="Stone pillars">
            <a:extLst>
              <a:ext uri="{FF2B5EF4-FFF2-40B4-BE49-F238E27FC236}">
                <a16:creationId xmlns:a16="http://schemas.microsoft.com/office/drawing/2014/main" id="{F6833715-35DB-33CE-FC3D-A7A23F8D8D4D}"/>
              </a:ext>
            </a:extLst>
          </p:cNvPr>
          <p:cNvPicPr>
            <a:picLocks noChangeAspect="1"/>
          </p:cNvPicPr>
          <p:nvPr/>
        </p:nvPicPr>
        <p:blipFill rotWithShape="1">
          <a:blip r:embed="rId2"/>
          <a:srcRect l="9481" r="46953" b="1"/>
          <a:stretch/>
        </p:blipFill>
        <p:spPr>
          <a:xfrm>
            <a:off x="20" y="10"/>
            <a:ext cx="4578952" cy="6857990"/>
          </a:xfrm>
          <a:prstGeom prst="rect">
            <a:avLst/>
          </a:prstGeom>
        </p:spPr>
      </p:pic>
      <p:sp>
        <p:nvSpPr>
          <p:cNvPr id="16" name="Rectangle 8">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5C69C7F-F0C3-DA06-21BA-911AD475E625}"/>
              </a:ext>
            </a:extLst>
          </p:cNvPr>
          <p:cNvSpPr>
            <a:spLocks noGrp="1"/>
          </p:cNvSpPr>
          <p:nvPr>
            <p:ph type="title"/>
          </p:nvPr>
        </p:nvSpPr>
        <p:spPr>
          <a:xfrm>
            <a:off x="5124206" y="516835"/>
            <a:ext cx="6339840" cy="1666501"/>
          </a:xfrm>
        </p:spPr>
        <p:txBody>
          <a:bodyPr>
            <a:normAutofit/>
          </a:bodyPr>
          <a:lstStyle/>
          <a:p>
            <a:r>
              <a:rPr lang="en-US" sz="4000">
                <a:solidFill>
                  <a:srgbClr val="FFFFFF"/>
                </a:solidFill>
              </a:rPr>
              <a:t>Standards of Professionalism and Civility------</a:t>
            </a:r>
            <a:r>
              <a:rPr lang="en-US" sz="4000" i="1">
                <a:solidFill>
                  <a:srgbClr val="FFFFFF"/>
                </a:solidFill>
              </a:rPr>
              <a:t>In the Beginning..</a:t>
            </a:r>
            <a:endParaRPr lang="en-US" sz="4000">
              <a:solidFill>
                <a:srgbClr val="FFFFFF"/>
              </a:solidFill>
            </a:endParaRPr>
          </a:p>
        </p:txBody>
      </p:sp>
      <p:sp>
        <p:nvSpPr>
          <p:cNvPr id="17" name="Rectangle 10">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5ED10DF-0EA1-CC52-4BFA-266BBC77750E}"/>
              </a:ext>
            </a:extLst>
          </p:cNvPr>
          <p:cNvSpPr>
            <a:spLocks noGrp="1"/>
          </p:cNvSpPr>
          <p:nvPr>
            <p:ph idx="1"/>
          </p:nvPr>
        </p:nvSpPr>
        <p:spPr>
          <a:xfrm>
            <a:off x="5124206" y="2236304"/>
            <a:ext cx="6339840" cy="3652667"/>
          </a:xfrm>
        </p:spPr>
        <p:txBody>
          <a:bodyPr>
            <a:normAutofit/>
          </a:bodyPr>
          <a:lstStyle/>
          <a:p>
            <a:pPr marL="342900" marR="351790" lvl="0" indent="-342900">
              <a:spcBef>
                <a:spcPts val="0"/>
              </a:spcBef>
              <a:spcAft>
                <a:spcPts val="0"/>
              </a:spcAft>
              <a:buSzPts val="1100"/>
              <a:buFont typeface="Symbol" panose="05050102010706020507" pitchFamily="18" charset="2"/>
              <a:buChar char=""/>
              <a:tabLst>
                <a:tab pos="520700" algn="l"/>
                <a:tab pos="521335" algn="l"/>
              </a:tabLst>
            </a:pP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In</a:t>
            </a:r>
            <a:r>
              <a:rPr lang="en-US" sz="1700" spc="-1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2001,</a:t>
            </a:r>
            <a:r>
              <a:rPr lang="en-US" sz="1700" spc="-2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the</a:t>
            </a:r>
            <a:r>
              <a:rPr lang="en-US" sz="1700" spc="-2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Utah</a:t>
            </a:r>
            <a:r>
              <a:rPr lang="en-US" sz="1700" spc="-1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Supreme</a:t>
            </a:r>
            <a:r>
              <a:rPr lang="en-US" sz="1700" spc="-2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Court</a:t>
            </a:r>
            <a:r>
              <a:rPr lang="en-US" sz="1700" spc="-2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created</a:t>
            </a:r>
            <a:r>
              <a:rPr lang="en-US" sz="1700" spc="-1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the</a:t>
            </a:r>
            <a:r>
              <a:rPr lang="en-US" sz="1700" spc="-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Advisory</a:t>
            </a:r>
            <a:r>
              <a:rPr lang="en-US" sz="1700" spc="-2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Committee</a:t>
            </a:r>
            <a:r>
              <a:rPr lang="en-US" sz="1700" spc="-2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on</a:t>
            </a:r>
            <a:r>
              <a:rPr lang="en-US" sz="1700" spc="-2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Professionalism.</a:t>
            </a:r>
            <a:r>
              <a:rPr lang="en-US" sz="1700" spc="20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That committee drafted Utah’s Standards of Professionalism and Civility.</a:t>
            </a:r>
          </a:p>
          <a:p>
            <a:pPr marL="0" marR="0" indent="0">
              <a:spcBef>
                <a:spcPts val="55"/>
              </a:spcBef>
              <a:spcAft>
                <a:spcPts val="0"/>
              </a:spcAft>
              <a:buNone/>
            </a:pPr>
            <a:endParaRPr lang="en-US" sz="1700">
              <a:solidFill>
                <a:srgbClr val="FFFFFF"/>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100"/>
              <a:buFont typeface="Symbol" panose="05050102010706020507" pitchFamily="18" charset="2"/>
              <a:buChar char=""/>
              <a:tabLst>
                <a:tab pos="520700" algn="l"/>
                <a:tab pos="521335" algn="l"/>
              </a:tabLst>
            </a:pP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In</a:t>
            </a:r>
            <a:r>
              <a:rPr lang="en-US" sz="1700" spc="-2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2003,</a:t>
            </a:r>
            <a:r>
              <a:rPr lang="en-US" sz="1700" spc="-3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the</a:t>
            </a:r>
            <a:r>
              <a:rPr lang="en-US" sz="1700" spc="-2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Utah</a:t>
            </a:r>
            <a:r>
              <a:rPr lang="en-US" sz="1700" spc="-1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Supreme</a:t>
            </a:r>
            <a:r>
              <a:rPr lang="en-US" sz="1700" spc="-2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Court</a:t>
            </a:r>
            <a:r>
              <a:rPr lang="en-US" sz="1700" spc="-2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adopted</a:t>
            </a:r>
            <a:r>
              <a:rPr lang="en-US" sz="1700" spc="-1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the</a:t>
            </a:r>
            <a:r>
              <a:rPr lang="en-US" sz="1700" spc="-1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Standards</a:t>
            </a:r>
            <a:r>
              <a:rPr lang="en-US" sz="1700" spc="-1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of</a:t>
            </a:r>
            <a:r>
              <a:rPr lang="en-US" sz="1700" spc="-2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Professionalism</a:t>
            </a:r>
            <a:r>
              <a:rPr lang="en-US" sz="1700" spc="-1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and</a:t>
            </a:r>
            <a:r>
              <a:rPr lang="en-US" sz="1700" spc="-1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spc="-10">
                <a:solidFill>
                  <a:srgbClr val="FFFFFF"/>
                </a:solidFill>
                <a:effectLst/>
                <a:latin typeface="Calibri" panose="020F0502020204030204" pitchFamily="34" charset="0"/>
                <a:ea typeface="Symbol" panose="05050102010706020507" pitchFamily="18" charset="2"/>
                <a:cs typeface="Symbol" panose="05050102010706020507" pitchFamily="18" charset="2"/>
              </a:rPr>
              <a:t>Civility.</a:t>
            </a:r>
            <a:endPar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endParaRPr>
          </a:p>
          <a:p>
            <a:pPr marL="0" marR="0" indent="0">
              <a:spcBef>
                <a:spcPts val="25"/>
              </a:spcBef>
              <a:spcAft>
                <a:spcPts val="0"/>
              </a:spcAft>
              <a:buNone/>
            </a:pPr>
            <a:endParaRPr lang="en-US" sz="1700">
              <a:solidFill>
                <a:srgbClr val="FFFFFF"/>
              </a:solidFill>
              <a:effectLst/>
              <a:latin typeface="Calibri" panose="020F0502020204030204" pitchFamily="34" charset="0"/>
              <a:ea typeface="Calibri" panose="020F0502020204030204" pitchFamily="34" charset="0"/>
            </a:endParaRPr>
          </a:p>
          <a:p>
            <a:pPr marL="342900" marR="258445" lvl="0" indent="-342900">
              <a:spcBef>
                <a:spcPts val="0"/>
              </a:spcBef>
              <a:spcAft>
                <a:spcPts val="0"/>
              </a:spcAft>
              <a:buSzPts val="1100"/>
              <a:buFont typeface="Symbol" panose="05050102010706020507" pitchFamily="18" charset="2"/>
              <a:buChar char=""/>
              <a:tabLst>
                <a:tab pos="520700" algn="l"/>
                <a:tab pos="521335" algn="l"/>
              </a:tabLst>
            </a:pP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Utah’s federal trial courts endorsed the standards: “The court adopts the Utah Standards of Professionalism</a:t>
            </a:r>
            <a:r>
              <a:rPr lang="en-US" sz="1700" spc="-1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and</a:t>
            </a:r>
            <a:r>
              <a:rPr lang="en-US" sz="1700" spc="-1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Civility</a:t>
            </a:r>
            <a:r>
              <a:rPr lang="en-US" sz="1700" spc="-1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to</a:t>
            </a:r>
            <a:r>
              <a:rPr lang="en-US" sz="1700" spc="-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guide</a:t>
            </a:r>
            <a:r>
              <a:rPr lang="en-US" sz="1700" spc="-2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attorney</a:t>
            </a:r>
            <a:r>
              <a:rPr lang="en-US" sz="1700" spc="-1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conduct</a:t>
            </a:r>
            <a:r>
              <a:rPr lang="en-US" sz="1700" spc="-2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in</a:t>
            </a:r>
            <a:r>
              <a:rPr lang="en-US" sz="1700" spc="-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cases</a:t>
            </a:r>
            <a:r>
              <a:rPr lang="en-US" sz="1700" spc="-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and</a:t>
            </a:r>
            <a:r>
              <a:rPr lang="en-US" sz="1700" spc="-1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proceedings</a:t>
            </a:r>
            <a:r>
              <a:rPr lang="en-US" sz="1700" spc="-1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in</a:t>
            </a:r>
            <a:r>
              <a:rPr lang="en-US" sz="1700" spc="-2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this</a:t>
            </a:r>
            <a:r>
              <a:rPr lang="en-US" sz="1700" spc="-1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court.” Utah Dist. Local Rules of Practice, DUCiv R83-1.1(g)</a:t>
            </a:r>
          </a:p>
          <a:p>
            <a:pPr marL="0" marR="0" indent="0">
              <a:spcBef>
                <a:spcPts val="40"/>
              </a:spcBef>
              <a:spcAft>
                <a:spcPts val="0"/>
              </a:spcAft>
              <a:buNone/>
            </a:pPr>
            <a:endParaRPr lang="en-US" sz="1700">
              <a:solidFill>
                <a:srgbClr val="FFFFFF"/>
              </a:solidFill>
              <a:effectLst/>
              <a:latin typeface="Calibri" panose="020F0502020204030204" pitchFamily="34" charset="0"/>
              <a:ea typeface="Calibri" panose="020F0502020204030204" pitchFamily="34" charset="0"/>
            </a:endParaRPr>
          </a:p>
          <a:p>
            <a:pPr marL="342900" marR="217170" lvl="0" indent="-342900">
              <a:spcBef>
                <a:spcPts val="0"/>
              </a:spcBef>
              <a:spcAft>
                <a:spcPts val="0"/>
              </a:spcAft>
              <a:buSzPts val="1100"/>
              <a:buFont typeface="Symbol" panose="05050102010706020507" pitchFamily="18" charset="2"/>
              <a:buChar char=""/>
              <a:tabLst>
                <a:tab pos="520700" algn="l"/>
                <a:tab pos="521335" algn="l"/>
              </a:tabLst>
            </a:pP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In</a:t>
            </a:r>
            <a:r>
              <a:rPr lang="en-US" sz="1700" spc="-1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2009,</a:t>
            </a:r>
            <a:r>
              <a:rPr lang="en-US" sz="1700" spc="-25">
                <a:solidFill>
                  <a:srgbClr val="FFFFFF"/>
                </a:solidFill>
                <a:effectLst/>
                <a:latin typeface="Calibri" panose="020F0502020204030204" pitchFamily="34" charset="0"/>
                <a:ea typeface="Symbol" panose="05050102010706020507" pitchFamily="18" charset="2"/>
                <a:cs typeface="Symbol" panose="05050102010706020507" pitchFamily="18" charset="2"/>
              </a:rPr>
              <a:t> Utah Supreme Court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modified</a:t>
            </a:r>
            <a:r>
              <a:rPr lang="en-US" sz="1700" spc="-1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the</a:t>
            </a:r>
            <a:r>
              <a:rPr lang="en-US" sz="1700" spc="-3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attorney’s</a:t>
            </a:r>
            <a:r>
              <a:rPr lang="en-US" sz="1700" spc="-2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oath</a:t>
            </a:r>
            <a:r>
              <a:rPr lang="en-US" sz="1700" spc="-1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to</a:t>
            </a:r>
            <a:r>
              <a:rPr lang="en-US" sz="1700" spc="-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include</a:t>
            </a:r>
            <a:r>
              <a:rPr lang="en-US" sz="1700" spc="-20">
                <a:solidFill>
                  <a:srgbClr val="FFFFFF"/>
                </a:solidFill>
                <a:effectLst/>
                <a:latin typeface="Calibri" panose="020F0502020204030204" pitchFamily="34" charset="0"/>
                <a:ea typeface="Symbol" panose="05050102010706020507" pitchFamily="18" charset="2"/>
                <a:cs typeface="Symbol" panose="05050102010706020507" pitchFamily="18" charset="2"/>
              </a:rPr>
              <a:t> adherence to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Utah’s</a:t>
            </a:r>
            <a:r>
              <a:rPr lang="en-US" sz="1700" spc="-1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Standards</a:t>
            </a:r>
            <a:r>
              <a:rPr lang="en-US" sz="1700" spc="-2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of</a:t>
            </a:r>
            <a:r>
              <a:rPr lang="en-US" sz="1700" spc="-20">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Professionalism</a:t>
            </a:r>
            <a:r>
              <a:rPr lang="en-US" sz="1700" spc="-5">
                <a:solidFill>
                  <a:srgbClr val="FFFFFF"/>
                </a:solidFill>
                <a:effectLst/>
                <a:latin typeface="Calibri" panose="020F0502020204030204" pitchFamily="34" charset="0"/>
                <a:ea typeface="Symbol" panose="05050102010706020507" pitchFamily="18" charset="2"/>
                <a:cs typeface="Symbol" panose="05050102010706020507" pitchFamily="18" charset="2"/>
              </a:rPr>
              <a:t> </a:t>
            </a:r>
            <a:r>
              <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rPr>
              <a:t>and </a:t>
            </a:r>
            <a:r>
              <a:rPr lang="en-US" sz="1700" spc="-10">
                <a:solidFill>
                  <a:srgbClr val="FFFFFF"/>
                </a:solidFill>
                <a:effectLst/>
                <a:latin typeface="Calibri" panose="020F0502020204030204" pitchFamily="34" charset="0"/>
                <a:ea typeface="Symbol" panose="05050102010706020507" pitchFamily="18" charset="2"/>
                <a:cs typeface="Symbol" panose="05050102010706020507" pitchFamily="18" charset="2"/>
              </a:rPr>
              <a:t>Civility.</a:t>
            </a:r>
            <a:endParaRPr lang="en-US" sz="1700">
              <a:solidFill>
                <a:srgbClr val="FFFFFF"/>
              </a:solidFill>
              <a:effectLst/>
              <a:latin typeface="Calibri" panose="020F0502020204030204" pitchFamily="34" charset="0"/>
              <a:ea typeface="Symbol" panose="05050102010706020507" pitchFamily="18" charset="2"/>
              <a:cs typeface="Symbol" panose="05050102010706020507" pitchFamily="18" charset="2"/>
            </a:endParaRPr>
          </a:p>
          <a:p>
            <a:endParaRPr lang="en-US" sz="1700">
              <a:solidFill>
                <a:srgbClr val="FFFFFF"/>
              </a:solidFill>
            </a:endParaRPr>
          </a:p>
        </p:txBody>
      </p:sp>
    </p:spTree>
    <p:extLst>
      <p:ext uri="{BB962C8B-B14F-4D97-AF65-F5344CB8AC3E}">
        <p14:creationId xmlns:p14="http://schemas.microsoft.com/office/powerpoint/2010/main" val="380674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D405847-7285-DB40-9612-D0D011DD65DD}"/>
              </a:ext>
            </a:extLst>
          </p:cNvPr>
          <p:cNvSpPr txBox="1"/>
          <p:nvPr/>
        </p:nvSpPr>
        <p:spPr>
          <a:xfrm>
            <a:off x="515888" y="545350"/>
            <a:ext cx="7254902" cy="5767300"/>
          </a:xfrm>
          <a:prstGeom prst="rect">
            <a:avLst/>
          </a:prstGeom>
        </p:spPr>
        <p:txBody>
          <a:bodyPr vert="horz" lIns="0" tIns="45720" rIns="0" bIns="45720" rtlCol="0">
            <a:normAutofit/>
          </a:bodyPr>
          <a:lstStyle/>
          <a:p>
            <a:pPr marL="0" marR="0" defTabSz="914400">
              <a:lnSpc>
                <a:spcPct val="90000"/>
              </a:lnSpc>
              <a:spcBef>
                <a:spcPts val="0"/>
              </a:spcBef>
              <a:spcAft>
                <a:spcPts val="800"/>
              </a:spcAft>
              <a:buClr>
                <a:schemeClr val="accent1"/>
              </a:buClr>
              <a:buFont typeface="Calibri" panose="020F0502020204030204" pitchFamily="34" charset="0"/>
            </a:pPr>
            <a:r>
              <a:rPr lang="en-US" sz="2400" b="1" dirty="0">
                <a:solidFill>
                  <a:schemeClr val="tx1">
                    <a:lumMod val="75000"/>
                    <a:lumOff val="25000"/>
                  </a:schemeClr>
                </a:solidFill>
                <a:effectLst/>
              </a:rPr>
              <a:t>Preamble to the Standards of Professionalism and Civility.</a:t>
            </a:r>
          </a:p>
          <a:p>
            <a:pPr marL="742950" marR="0" lvl="1" indent="-285750" defTabSz="914400">
              <a:lnSpc>
                <a:spcPct val="90000"/>
              </a:lnSpc>
              <a:spcBef>
                <a:spcPts val="0"/>
              </a:spcBef>
              <a:spcAft>
                <a:spcPts val="0"/>
              </a:spcAft>
              <a:buClr>
                <a:schemeClr val="accent1"/>
              </a:buClr>
              <a:buFont typeface="Calibri" panose="020F0502020204030204" pitchFamily="34" charset="0"/>
              <a:buAutoNum type="alphaLcPeriod"/>
            </a:pPr>
            <a:r>
              <a:rPr lang="en-US" sz="2400" dirty="0">
                <a:solidFill>
                  <a:schemeClr val="tx1">
                    <a:lumMod val="75000"/>
                    <a:lumOff val="25000"/>
                  </a:schemeClr>
                </a:solidFill>
                <a:effectLst/>
              </a:rPr>
              <a:t>Highlights the importance of attorneys being civil and courteous, while engaging in conduct and imposes duty of professional integrity. </a:t>
            </a:r>
          </a:p>
          <a:p>
            <a:pPr marL="742950" marR="0" lvl="1" indent="-285750" defTabSz="914400">
              <a:lnSpc>
                <a:spcPct val="90000"/>
              </a:lnSpc>
              <a:spcBef>
                <a:spcPts val="0"/>
              </a:spcBef>
              <a:spcAft>
                <a:spcPts val="0"/>
              </a:spcAft>
              <a:buClr>
                <a:schemeClr val="accent1"/>
              </a:buClr>
              <a:buFont typeface="Calibri" panose="020F0502020204030204" pitchFamily="34" charset="0"/>
              <a:buAutoNum type="alphaLcPeriod"/>
            </a:pPr>
            <a:r>
              <a:rPr lang="en-US" sz="2400" dirty="0">
                <a:solidFill>
                  <a:schemeClr val="tx1">
                    <a:lumMod val="75000"/>
                    <a:lumOff val="25000"/>
                  </a:schemeClr>
                </a:solidFill>
                <a:effectLst/>
              </a:rPr>
              <a:t>Standards are designed to encourage attorneys to meet their obligations to each other, to litigants and the system of justice. </a:t>
            </a:r>
          </a:p>
          <a:p>
            <a:pPr marL="742950" marR="0" lvl="1" indent="-285750" defTabSz="914400">
              <a:lnSpc>
                <a:spcPct val="90000"/>
              </a:lnSpc>
              <a:spcBef>
                <a:spcPts val="0"/>
              </a:spcBef>
              <a:spcAft>
                <a:spcPts val="0"/>
              </a:spcAft>
              <a:buClr>
                <a:schemeClr val="accent1"/>
              </a:buClr>
              <a:buFont typeface="Calibri" panose="020F0502020204030204" pitchFamily="34" charset="0"/>
              <a:buAutoNum type="alphaLcPeriod"/>
            </a:pPr>
            <a:r>
              <a:rPr lang="en-US" sz="2400" dirty="0">
                <a:solidFill>
                  <a:schemeClr val="tx1">
                    <a:lumMod val="75000"/>
                    <a:lumOff val="25000"/>
                  </a:schemeClr>
                </a:solidFill>
                <a:effectLst/>
              </a:rPr>
              <a:t>Adherence is expected as part of a commitment to improve the administration of justice in our state. </a:t>
            </a:r>
          </a:p>
          <a:p>
            <a:pPr marL="742950" marR="0" lvl="1" indent="-285750" defTabSz="914400">
              <a:lnSpc>
                <a:spcPct val="90000"/>
              </a:lnSpc>
              <a:spcBef>
                <a:spcPts val="0"/>
              </a:spcBef>
              <a:spcAft>
                <a:spcPts val="0"/>
              </a:spcAft>
              <a:buClr>
                <a:schemeClr val="accent1"/>
              </a:buClr>
              <a:buFont typeface="Calibri" panose="020F0502020204030204" pitchFamily="34" charset="0"/>
              <a:buAutoNum type="alphaLcPeriod"/>
            </a:pPr>
            <a:r>
              <a:rPr lang="en-US" sz="2400" u="sng" dirty="0">
                <a:solidFill>
                  <a:schemeClr val="tx1">
                    <a:lumMod val="75000"/>
                    <a:lumOff val="25000"/>
                  </a:schemeClr>
                </a:solidFill>
                <a:effectLst/>
              </a:rPr>
              <a:t>Emphasizes the duty of both lawyers and judges to educate clients and litigants by making it clear that not adhering to the standards may hurt the client’s case. </a:t>
            </a:r>
          </a:p>
          <a:p>
            <a:pPr marL="742950" marR="0" lvl="1" indent="-285750" defTabSz="914400">
              <a:lnSpc>
                <a:spcPct val="90000"/>
              </a:lnSpc>
              <a:spcBef>
                <a:spcPts val="0"/>
              </a:spcBef>
              <a:spcAft>
                <a:spcPts val="800"/>
              </a:spcAft>
              <a:buClr>
                <a:schemeClr val="accent1"/>
              </a:buClr>
              <a:buFont typeface="Calibri" panose="020F0502020204030204" pitchFamily="34" charset="0"/>
              <a:buAutoNum type="alphaLcPeriod"/>
            </a:pPr>
            <a:r>
              <a:rPr lang="en-US" sz="2400" u="sng" dirty="0">
                <a:solidFill>
                  <a:schemeClr val="tx1">
                    <a:lumMod val="75000"/>
                    <a:lumOff val="25000"/>
                  </a:schemeClr>
                </a:solidFill>
                <a:effectLst/>
              </a:rPr>
              <a:t>The standards should be followed by both lawyers and judges in all interactions and in all proceedings</a:t>
            </a:r>
            <a:r>
              <a:rPr lang="en-US" sz="2400" dirty="0">
                <a:solidFill>
                  <a:schemeClr val="tx1">
                    <a:lumMod val="75000"/>
                    <a:lumOff val="25000"/>
                  </a:schemeClr>
                </a:solidFill>
                <a:effectLst/>
              </a:rPr>
              <a:t>.  </a:t>
            </a:r>
          </a:p>
          <a:p>
            <a:pPr defTabSz="914400">
              <a:lnSpc>
                <a:spcPct val="90000"/>
              </a:lnSpc>
              <a:buClr>
                <a:schemeClr val="accent1"/>
              </a:buClr>
              <a:buFont typeface="Calibri" panose="020F0502020204030204" pitchFamily="34" charset="0"/>
            </a:pPr>
            <a:endParaRPr lang="en-US" dirty="0">
              <a:solidFill>
                <a:schemeClr val="tx1">
                  <a:lumMod val="75000"/>
                  <a:lumOff val="25000"/>
                </a:schemeClr>
              </a:solidFill>
            </a:endParaRPr>
          </a:p>
        </p:txBody>
      </p:sp>
      <p:sp>
        <p:nvSpPr>
          <p:cNvPr id="15" name="Rectangle 14">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575B4F8E-4E3A-87EF-5E86-9A32AC83E955}"/>
              </a:ext>
            </a:extLst>
          </p:cNvPr>
          <p:cNvSpPr txBox="1"/>
          <p:nvPr/>
        </p:nvSpPr>
        <p:spPr>
          <a:xfrm>
            <a:off x="8412599" y="2767280"/>
            <a:ext cx="3263513" cy="1323439"/>
          </a:xfrm>
          <a:prstGeom prst="rect">
            <a:avLst/>
          </a:prstGeom>
          <a:noFill/>
        </p:spPr>
        <p:txBody>
          <a:bodyPr wrap="square" rtlCol="0">
            <a:spAutoFit/>
          </a:bodyPr>
          <a:lstStyle/>
          <a:p>
            <a:r>
              <a:rPr lang="en-US" sz="4000" dirty="0">
                <a:solidFill>
                  <a:schemeClr val="bg1"/>
                </a:solidFill>
              </a:rPr>
              <a:t>The </a:t>
            </a:r>
          </a:p>
          <a:p>
            <a:r>
              <a:rPr lang="en-US" sz="4000" dirty="0">
                <a:solidFill>
                  <a:schemeClr val="bg1"/>
                </a:solidFill>
              </a:rPr>
              <a:t>Preamble </a:t>
            </a:r>
          </a:p>
        </p:txBody>
      </p:sp>
    </p:spTree>
    <p:extLst>
      <p:ext uri="{BB962C8B-B14F-4D97-AF65-F5344CB8AC3E}">
        <p14:creationId xmlns:p14="http://schemas.microsoft.com/office/powerpoint/2010/main" val="58130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FF25B8-761E-9802-2014-86FB87AFEEFF}"/>
              </a:ext>
            </a:extLst>
          </p:cNvPr>
          <p:cNvSpPr>
            <a:spLocks noGrp="1"/>
          </p:cNvSpPr>
          <p:nvPr>
            <p:ph type="title"/>
          </p:nvPr>
        </p:nvSpPr>
        <p:spPr>
          <a:xfrm>
            <a:off x="492370" y="605896"/>
            <a:ext cx="3084844" cy="5646208"/>
          </a:xfrm>
        </p:spPr>
        <p:txBody>
          <a:bodyPr anchor="ctr">
            <a:normAutofit/>
          </a:bodyPr>
          <a:lstStyle/>
          <a:p>
            <a:pPr algn="ctr"/>
            <a:r>
              <a:rPr lang="en-US" sz="3600" b="1" dirty="0">
                <a:solidFill>
                  <a:srgbClr val="FFFFFF"/>
                </a:solidFill>
              </a:rPr>
              <a:t>Standard #1</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2BC6BA5-8ECA-7F33-F288-64FCBD65DD47}"/>
              </a:ext>
            </a:extLst>
          </p:cNvPr>
          <p:cNvSpPr>
            <a:spLocks noGrp="1"/>
          </p:cNvSpPr>
          <p:nvPr>
            <p:ph idx="1"/>
          </p:nvPr>
        </p:nvSpPr>
        <p:spPr>
          <a:xfrm>
            <a:off x="4742016" y="605896"/>
            <a:ext cx="6413663" cy="5646208"/>
          </a:xfrm>
        </p:spPr>
        <p:txBody>
          <a:bodyPr anchor="ctr">
            <a:normAutofit/>
          </a:bodyPr>
          <a:lstStyle/>
          <a:p>
            <a:pPr marL="0" indent="0">
              <a:buNone/>
            </a:pPr>
            <a:r>
              <a:rPr lang="en-US" sz="3200" b="0" i="0" dirty="0">
                <a:effectLst/>
                <a:latin typeface="Roboto Regular"/>
              </a:rPr>
              <a:t>Lawyers shall advance the legitimate interests of their clients, without reflecting any ill-will that clients may have for their adversaries, even if called upon to do so by another. Instead, lawyers shall treat all other counsel, parties, judges, witnesses</a:t>
            </a:r>
            <a:r>
              <a:rPr lang="en-US" sz="3200" b="0" u="sng" dirty="0">
                <a:effectLst/>
                <a:latin typeface="Roboto Regular"/>
              </a:rPr>
              <a:t>, and other participants in all proceedings </a:t>
            </a:r>
            <a:r>
              <a:rPr lang="en-US" sz="3200" b="0" i="0" dirty="0">
                <a:effectLst/>
                <a:latin typeface="Roboto Regular"/>
              </a:rPr>
              <a:t>in a courteous and dignified manner. (Emphasis added)</a:t>
            </a:r>
          </a:p>
          <a:p>
            <a:endParaRPr lang="en-US" dirty="0"/>
          </a:p>
        </p:txBody>
      </p:sp>
    </p:spTree>
    <p:extLst>
      <p:ext uri="{BB962C8B-B14F-4D97-AF65-F5344CB8AC3E}">
        <p14:creationId xmlns:p14="http://schemas.microsoft.com/office/powerpoint/2010/main" val="47586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CD4E57D-FE9B-30C8-8058-BBF85FF3BF57}"/>
              </a:ext>
            </a:extLst>
          </p:cNvPr>
          <p:cNvSpPr>
            <a:spLocks noGrp="1"/>
          </p:cNvSpPr>
          <p:nvPr>
            <p:ph type="title"/>
          </p:nvPr>
        </p:nvSpPr>
        <p:spPr>
          <a:xfrm>
            <a:off x="492370" y="605896"/>
            <a:ext cx="3084844" cy="5646208"/>
          </a:xfrm>
        </p:spPr>
        <p:txBody>
          <a:bodyPr anchor="ctr">
            <a:normAutofit/>
          </a:bodyPr>
          <a:lstStyle/>
          <a:p>
            <a:pPr algn="ctr"/>
            <a:r>
              <a:rPr lang="en-US" sz="3600" b="1" dirty="0">
                <a:solidFill>
                  <a:srgbClr val="FFFFFF"/>
                </a:solidFill>
              </a:rPr>
              <a:t>Standard #2</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FCB07B0-900D-E8AF-E7ED-AEED7945C0ED}"/>
              </a:ext>
            </a:extLst>
          </p:cNvPr>
          <p:cNvSpPr>
            <a:spLocks noGrp="1"/>
          </p:cNvSpPr>
          <p:nvPr>
            <p:ph idx="1"/>
          </p:nvPr>
        </p:nvSpPr>
        <p:spPr>
          <a:xfrm>
            <a:off x="4742016" y="605896"/>
            <a:ext cx="6413663" cy="5646208"/>
          </a:xfrm>
        </p:spPr>
        <p:txBody>
          <a:bodyPr anchor="ctr">
            <a:normAutofit/>
          </a:bodyPr>
          <a:lstStyle/>
          <a:p>
            <a:pPr marL="0" indent="0">
              <a:buNone/>
            </a:pPr>
            <a:r>
              <a:rPr lang="en-US" sz="3600" b="0" i="0" dirty="0">
                <a:effectLst/>
                <a:latin typeface="Roboto Regular"/>
              </a:rPr>
              <a:t>Lawyers shall advise their clients that civility, courtesy, and fair dealing are expected. They are tools for effective advocacy and not signs of weakness. </a:t>
            </a:r>
            <a:r>
              <a:rPr lang="en-US" sz="3600" b="0" i="0" u="sng" dirty="0">
                <a:effectLst/>
                <a:latin typeface="Roboto Regular"/>
              </a:rPr>
              <a:t>Clients have no right to demand that lawyers abuse anyone or engage in any offensive or improper conduct</a:t>
            </a:r>
            <a:r>
              <a:rPr lang="en-US" sz="3600" b="0" i="0" dirty="0">
                <a:effectLst/>
                <a:latin typeface="Roboto Regular"/>
              </a:rPr>
              <a:t>.</a:t>
            </a:r>
          </a:p>
          <a:p>
            <a:endParaRPr lang="en-US" dirty="0"/>
          </a:p>
        </p:txBody>
      </p:sp>
    </p:spTree>
    <p:extLst>
      <p:ext uri="{BB962C8B-B14F-4D97-AF65-F5344CB8AC3E}">
        <p14:creationId xmlns:p14="http://schemas.microsoft.com/office/powerpoint/2010/main" val="35558312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255</TotalTime>
  <Words>729</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Lato</vt:lpstr>
      <vt:lpstr>Merriweather</vt:lpstr>
      <vt:lpstr>Roboto Regular</vt:lpstr>
      <vt:lpstr>Symbol</vt:lpstr>
      <vt:lpstr>Retrospect</vt:lpstr>
      <vt:lpstr>Professionalism &amp; Civility</vt:lpstr>
      <vt:lpstr>PowerPoint Presentation</vt:lpstr>
      <vt:lpstr>PowerPoint Presentation</vt:lpstr>
      <vt:lpstr>    What is your role as municipal attorney?</vt:lpstr>
      <vt:lpstr>Who is your client?</vt:lpstr>
      <vt:lpstr>Standards of Professionalism and Civility------In the Beginning..</vt:lpstr>
      <vt:lpstr>PowerPoint Presentation</vt:lpstr>
      <vt:lpstr>Standard #1</vt:lpstr>
      <vt:lpstr>Standard #2</vt:lpstr>
      <vt:lpstr>PowerPoint Presentation</vt:lpstr>
      <vt:lpstr>Standard #3</vt:lpstr>
      <vt:lpstr>Standard #5 </vt:lpstr>
      <vt:lpstr>Attorney John Dean testifying before Congress during Watergate hearings </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&amp; Civility</dc:title>
  <dc:creator>Lowry Snow</dc:creator>
  <cp:lastModifiedBy>Lowry Snow</cp:lastModifiedBy>
  <cp:revision>14</cp:revision>
  <dcterms:created xsi:type="dcterms:W3CDTF">2023-05-05T10:19:22Z</dcterms:created>
  <dcterms:modified xsi:type="dcterms:W3CDTF">2023-05-31T15:39:17Z</dcterms:modified>
</cp:coreProperties>
</file>