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3">
  <p:sldMasterIdLst>
    <p:sldMasterId id="2147483724" r:id="rId1"/>
    <p:sldMasterId id="2147483741" r:id="rId2"/>
  </p:sldMasterIdLst>
  <p:notesMasterIdLst>
    <p:notesMasterId r:id="rId48"/>
  </p:notesMasterIdLst>
  <p:sldIdLst>
    <p:sldId id="303" r:id="rId3"/>
    <p:sldId id="360" r:id="rId4"/>
    <p:sldId id="311" r:id="rId5"/>
    <p:sldId id="256" r:id="rId6"/>
    <p:sldId id="351" r:id="rId7"/>
    <p:sldId id="362" r:id="rId8"/>
    <p:sldId id="346" r:id="rId9"/>
    <p:sldId id="353" r:id="rId10"/>
    <p:sldId id="344" r:id="rId11"/>
    <p:sldId id="354" r:id="rId12"/>
    <p:sldId id="373" r:id="rId13"/>
    <p:sldId id="363" r:id="rId14"/>
    <p:sldId id="348" r:id="rId15"/>
    <p:sldId id="374" r:id="rId16"/>
    <p:sldId id="355" r:id="rId17"/>
    <p:sldId id="375" r:id="rId18"/>
    <p:sldId id="358" r:id="rId19"/>
    <p:sldId id="376" r:id="rId20"/>
    <p:sldId id="357" r:id="rId21"/>
    <p:sldId id="377" r:id="rId22"/>
    <p:sldId id="359" r:id="rId23"/>
    <p:sldId id="356" r:id="rId24"/>
    <p:sldId id="280" r:id="rId25"/>
    <p:sldId id="366" r:id="rId26"/>
    <p:sldId id="361" r:id="rId27"/>
    <p:sldId id="335" r:id="rId28"/>
    <p:sldId id="334" r:id="rId29"/>
    <p:sldId id="364" r:id="rId30"/>
    <p:sldId id="378" r:id="rId31"/>
    <p:sldId id="331" r:id="rId32"/>
    <p:sldId id="337" r:id="rId33"/>
    <p:sldId id="367" r:id="rId34"/>
    <p:sldId id="368" r:id="rId35"/>
    <p:sldId id="369" r:id="rId36"/>
    <p:sldId id="370" r:id="rId37"/>
    <p:sldId id="294" r:id="rId38"/>
    <p:sldId id="372" r:id="rId39"/>
    <p:sldId id="338" r:id="rId40"/>
    <p:sldId id="340" r:id="rId41"/>
    <p:sldId id="371" r:id="rId42"/>
    <p:sldId id="336" r:id="rId43"/>
    <p:sldId id="296" r:id="rId44"/>
    <p:sldId id="295" r:id="rId45"/>
    <p:sldId id="299" r:id="rId46"/>
    <p:sldId id="308" r:id="rId4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99" autoAdjust="0"/>
    <p:restoredTop sz="80827" autoAdjust="0"/>
  </p:normalViewPr>
  <p:slideViewPr>
    <p:cSldViewPr snapToGrid="0">
      <p:cViewPr>
        <p:scale>
          <a:sx n="59" d="100"/>
          <a:sy n="59" d="100"/>
        </p:scale>
        <p:origin x="950" y="504"/>
      </p:cViewPr>
      <p:guideLst/>
    </p:cSldViewPr>
  </p:slideViewPr>
  <p:outlineViewPr>
    <p:cViewPr>
      <p:scale>
        <a:sx n="33" d="100"/>
        <a:sy n="33" d="100"/>
      </p:scale>
      <p:origin x="0" y="-99"/>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74" d="100"/>
          <a:sy n="74" d="100"/>
        </p:scale>
        <p:origin x="2530" y="6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00CE76D-00B9-47BE-B391-0D26B86EA7D6}" type="datetimeFigureOut">
              <a:rPr lang="en-US" smtClean="0"/>
              <a:t>4/22/2023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7F07947-EA32-414A-A6CB-676B4F3CEA72}" type="slidenum">
              <a:rPr lang="en-US" smtClean="0"/>
              <a:t>‹#›</a:t>
            </a:fld>
            <a:endParaRPr lang="en-US"/>
          </a:p>
        </p:txBody>
      </p:sp>
    </p:spTree>
    <p:extLst>
      <p:ext uri="{BB962C8B-B14F-4D97-AF65-F5344CB8AC3E}">
        <p14:creationId xmlns:p14="http://schemas.microsoft.com/office/powerpoint/2010/main" val="3322355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This isn’t legal advice. 2. I don’t represent West Jordan. 3. Don’t judge me because I’m bald.</a:t>
            </a:r>
          </a:p>
        </p:txBody>
      </p:sp>
      <p:sp>
        <p:nvSpPr>
          <p:cNvPr id="4" name="Slide Number Placeholder 3"/>
          <p:cNvSpPr>
            <a:spLocks noGrp="1"/>
          </p:cNvSpPr>
          <p:nvPr>
            <p:ph type="sldNum" sz="quarter" idx="5"/>
          </p:nvPr>
        </p:nvSpPr>
        <p:spPr/>
        <p:txBody>
          <a:bodyPr/>
          <a:lstStyle/>
          <a:p>
            <a:fld id="{97F07947-EA32-414A-A6CB-676B4F3CEA72}" type="slidenum">
              <a:rPr lang="en-US" smtClean="0"/>
              <a:t>2</a:t>
            </a:fld>
            <a:endParaRPr lang="en-US"/>
          </a:p>
        </p:txBody>
      </p:sp>
    </p:spTree>
    <p:extLst>
      <p:ext uri="{BB962C8B-B14F-4D97-AF65-F5344CB8AC3E}">
        <p14:creationId xmlns:p14="http://schemas.microsoft.com/office/powerpoint/2010/main" val="3198543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Richard Healey and coworker go to pour concrete on a second level floor.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They try to move heating duct that was covering an opening in the floor. Healey fell through.</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Healey sued GC, Mechanical Subcontract, Sheet Metal Contractor.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Many cross-claims for indemnification, including the GC against his subcontractor based on an indemnification provision he had with his sub.</a:t>
            </a:r>
          </a:p>
        </p:txBody>
      </p:sp>
      <p:sp>
        <p:nvSpPr>
          <p:cNvPr id="4" name="Slide Number Placeholder 3"/>
          <p:cNvSpPr>
            <a:spLocks noGrp="1"/>
          </p:cNvSpPr>
          <p:nvPr>
            <p:ph type="sldNum" sz="quarter" idx="5"/>
          </p:nvPr>
        </p:nvSpPr>
        <p:spPr/>
        <p:txBody>
          <a:bodyPr/>
          <a:lstStyle/>
          <a:p>
            <a:fld id="{97F07947-EA32-414A-A6CB-676B4F3CEA72}" type="slidenum">
              <a:rPr lang="en-US" smtClean="0"/>
              <a:t>15</a:t>
            </a:fld>
            <a:endParaRPr lang="en-US"/>
          </a:p>
        </p:txBody>
      </p:sp>
    </p:spTree>
    <p:extLst>
      <p:ext uri="{BB962C8B-B14F-4D97-AF65-F5344CB8AC3E}">
        <p14:creationId xmlns:p14="http://schemas.microsoft.com/office/powerpoint/2010/main" val="155531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Richard Healey and coworker go to pour concrete on a second level floor.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They try to move heating duct that was covering an opening in the floor. Healey fell through.</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Healey sued GC, Mechanical Subcontract, Sheet Metal Contractor.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Many cross-claims for indemnification, including the GC against his subcontractor based on an indemnification provision he had with his sub.</a:t>
            </a:r>
          </a:p>
        </p:txBody>
      </p:sp>
      <p:sp>
        <p:nvSpPr>
          <p:cNvPr id="4" name="Slide Number Placeholder 3"/>
          <p:cNvSpPr>
            <a:spLocks noGrp="1"/>
          </p:cNvSpPr>
          <p:nvPr>
            <p:ph type="sldNum" sz="quarter" idx="5"/>
          </p:nvPr>
        </p:nvSpPr>
        <p:spPr/>
        <p:txBody>
          <a:bodyPr/>
          <a:lstStyle/>
          <a:p>
            <a:fld id="{97F07947-EA32-414A-A6CB-676B4F3CEA72}" type="slidenum">
              <a:rPr lang="en-US" smtClean="0"/>
              <a:t>16</a:t>
            </a:fld>
            <a:endParaRPr lang="en-US"/>
          </a:p>
        </p:txBody>
      </p:sp>
    </p:spTree>
    <p:extLst>
      <p:ext uri="{BB962C8B-B14F-4D97-AF65-F5344CB8AC3E}">
        <p14:creationId xmlns:p14="http://schemas.microsoft.com/office/powerpoint/2010/main" val="2762158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Anybody from Washington City, Utah?</a:t>
            </a:r>
          </a:p>
          <a:p>
            <a:endParaRPr lang="en-US" dirty="0"/>
          </a:p>
          <a:p>
            <a:r>
              <a:rPr lang="en-US" dirty="0"/>
              <a:t>Freund is injured when he is working for a cable TV company attaching line to UP and L’s line under an Attachment Agreement.</a:t>
            </a:r>
          </a:p>
          <a:p>
            <a:endParaRPr lang="en-US" dirty="0"/>
          </a:p>
          <a:p>
            <a:r>
              <a:rPr lang="en-US" dirty="0"/>
              <a:t>Agreement states that UPL is indemnified against anything resulting from their activities.</a:t>
            </a:r>
          </a:p>
        </p:txBody>
      </p:sp>
      <p:sp>
        <p:nvSpPr>
          <p:cNvPr id="4" name="Slide Number Placeholder 3"/>
          <p:cNvSpPr>
            <a:spLocks noGrp="1"/>
          </p:cNvSpPr>
          <p:nvPr>
            <p:ph type="sldNum" sz="quarter" idx="5"/>
          </p:nvPr>
        </p:nvSpPr>
        <p:spPr/>
        <p:txBody>
          <a:bodyPr/>
          <a:lstStyle/>
          <a:p>
            <a:fld id="{97F07947-EA32-414A-A6CB-676B4F3CEA72}" type="slidenum">
              <a:rPr lang="en-US" smtClean="0"/>
              <a:t>17</a:t>
            </a:fld>
            <a:endParaRPr lang="en-US"/>
          </a:p>
        </p:txBody>
      </p:sp>
    </p:spTree>
    <p:extLst>
      <p:ext uri="{BB962C8B-B14F-4D97-AF65-F5344CB8AC3E}">
        <p14:creationId xmlns:p14="http://schemas.microsoft.com/office/powerpoint/2010/main" val="2525182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Anybody from Washington City, Utah?</a:t>
            </a:r>
          </a:p>
          <a:p>
            <a:endParaRPr lang="en-US" dirty="0"/>
          </a:p>
          <a:p>
            <a:r>
              <a:rPr lang="en-US" dirty="0"/>
              <a:t>Freund is injured when he is working for a cable TV company attaching line to UP and L’s line under an Attachment Agreement.</a:t>
            </a:r>
          </a:p>
          <a:p>
            <a:endParaRPr lang="en-US" dirty="0"/>
          </a:p>
          <a:p>
            <a:r>
              <a:rPr lang="en-US" dirty="0"/>
              <a:t>Agreement states that UPL is indemnified against anything resulting from their activities.</a:t>
            </a:r>
          </a:p>
        </p:txBody>
      </p:sp>
      <p:sp>
        <p:nvSpPr>
          <p:cNvPr id="4" name="Slide Number Placeholder 3"/>
          <p:cNvSpPr>
            <a:spLocks noGrp="1"/>
          </p:cNvSpPr>
          <p:nvPr>
            <p:ph type="sldNum" sz="quarter" idx="5"/>
          </p:nvPr>
        </p:nvSpPr>
        <p:spPr/>
        <p:txBody>
          <a:bodyPr/>
          <a:lstStyle/>
          <a:p>
            <a:fld id="{97F07947-EA32-414A-A6CB-676B4F3CEA72}" type="slidenum">
              <a:rPr lang="en-US" smtClean="0"/>
              <a:t>18</a:t>
            </a:fld>
            <a:endParaRPr lang="en-US"/>
          </a:p>
        </p:txBody>
      </p:sp>
    </p:spTree>
    <p:extLst>
      <p:ext uri="{BB962C8B-B14F-4D97-AF65-F5344CB8AC3E}">
        <p14:creationId xmlns:p14="http://schemas.microsoft.com/office/powerpoint/2010/main" val="4136679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Rob Wall has taken up in his retirement of a </a:t>
            </a:r>
            <a:r>
              <a:rPr lang="en-US" dirty="0" err="1"/>
              <a:t>Doterra</a:t>
            </a:r>
            <a:r>
              <a:rPr lang="en-US" dirty="0"/>
              <a:t> Salesperson. This one is for him.</a:t>
            </a:r>
          </a:p>
          <a:p>
            <a:endParaRPr lang="en-US" dirty="0"/>
          </a:p>
          <a:p>
            <a:r>
              <a:rPr lang="en-US" dirty="0"/>
              <a:t>Kruger is like Rob, a distributor – a “Wellness Advocate” purchased product to sell.</a:t>
            </a:r>
          </a:p>
          <a:p>
            <a:endParaRPr lang="en-US" dirty="0"/>
          </a:p>
          <a:p>
            <a:r>
              <a:rPr lang="en-US" dirty="0"/>
              <a:t>Kruger applied product called “</a:t>
            </a:r>
            <a:r>
              <a:rPr lang="en-US" dirty="0" err="1"/>
              <a:t>ClaryCalm</a:t>
            </a:r>
            <a:r>
              <a:rPr lang="en-US" dirty="0"/>
              <a:t>” to her skin before visiting a tanning salon and ended up with second and third degree burns.</a:t>
            </a:r>
          </a:p>
          <a:p>
            <a:endParaRPr lang="en-US" dirty="0"/>
          </a:p>
          <a:p>
            <a:r>
              <a:rPr lang="en-US" dirty="0"/>
              <a:t>Kruger sued </a:t>
            </a:r>
            <a:r>
              <a:rPr lang="en-US" dirty="0" err="1"/>
              <a:t>Doterra</a:t>
            </a:r>
            <a:r>
              <a:rPr lang="en-US" dirty="0"/>
              <a:t> seeking among other things punitive damages.</a:t>
            </a:r>
          </a:p>
          <a:p>
            <a:endParaRPr lang="en-US" dirty="0"/>
          </a:p>
          <a:p>
            <a:r>
              <a:rPr lang="en-US" dirty="0"/>
              <a:t>Against public policy, but is it clear and unmistakable?</a:t>
            </a:r>
          </a:p>
          <a:p>
            <a:endParaRPr lang="en-US" dirty="0"/>
          </a:p>
          <a:p>
            <a:endParaRPr lang="en-US" dirty="0"/>
          </a:p>
        </p:txBody>
      </p:sp>
      <p:sp>
        <p:nvSpPr>
          <p:cNvPr id="4" name="Slide Number Placeholder 3"/>
          <p:cNvSpPr>
            <a:spLocks noGrp="1"/>
          </p:cNvSpPr>
          <p:nvPr>
            <p:ph type="sldNum" sz="quarter" idx="5"/>
          </p:nvPr>
        </p:nvSpPr>
        <p:spPr/>
        <p:txBody>
          <a:bodyPr/>
          <a:lstStyle/>
          <a:p>
            <a:fld id="{97F07947-EA32-414A-A6CB-676B4F3CEA72}" type="slidenum">
              <a:rPr lang="en-US" smtClean="0"/>
              <a:t>19</a:t>
            </a:fld>
            <a:endParaRPr lang="en-US"/>
          </a:p>
        </p:txBody>
      </p:sp>
    </p:spTree>
    <p:extLst>
      <p:ext uri="{BB962C8B-B14F-4D97-AF65-F5344CB8AC3E}">
        <p14:creationId xmlns:p14="http://schemas.microsoft.com/office/powerpoint/2010/main" val="2179439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Rob Wall has taken up in his retirement of a </a:t>
            </a:r>
            <a:r>
              <a:rPr lang="en-US" dirty="0" err="1"/>
              <a:t>Doterra</a:t>
            </a:r>
            <a:r>
              <a:rPr lang="en-US" dirty="0"/>
              <a:t> Salesperson. This one is for him.</a:t>
            </a:r>
          </a:p>
          <a:p>
            <a:endParaRPr lang="en-US" dirty="0"/>
          </a:p>
          <a:p>
            <a:r>
              <a:rPr lang="en-US" dirty="0"/>
              <a:t>Kruger is like Rob, a distributor – a “Wellness Advocate” purchased product to sell.</a:t>
            </a:r>
          </a:p>
          <a:p>
            <a:endParaRPr lang="en-US" dirty="0"/>
          </a:p>
          <a:p>
            <a:r>
              <a:rPr lang="en-US" dirty="0"/>
              <a:t>Kruger applied product called “</a:t>
            </a:r>
            <a:r>
              <a:rPr lang="en-US" dirty="0" err="1"/>
              <a:t>ClaryCalm</a:t>
            </a:r>
            <a:r>
              <a:rPr lang="en-US" dirty="0"/>
              <a:t>” to her skin before visiting a tanning salon and ended up with second and third degree burns.</a:t>
            </a:r>
          </a:p>
          <a:p>
            <a:endParaRPr lang="en-US" dirty="0"/>
          </a:p>
          <a:p>
            <a:r>
              <a:rPr lang="en-US" dirty="0"/>
              <a:t>Kruger sued </a:t>
            </a:r>
            <a:r>
              <a:rPr lang="en-US" dirty="0" err="1"/>
              <a:t>Doterra</a:t>
            </a:r>
            <a:r>
              <a:rPr lang="en-US" dirty="0"/>
              <a:t> seeking among other things punitive damages.</a:t>
            </a:r>
          </a:p>
          <a:p>
            <a:endParaRPr lang="en-US" dirty="0"/>
          </a:p>
          <a:p>
            <a:r>
              <a:rPr lang="en-US" dirty="0"/>
              <a:t>Against public policy, but is it clear and unmistakable?</a:t>
            </a:r>
          </a:p>
          <a:p>
            <a:endParaRPr lang="en-US" dirty="0"/>
          </a:p>
          <a:p>
            <a:endParaRPr lang="en-US" dirty="0"/>
          </a:p>
        </p:txBody>
      </p:sp>
      <p:sp>
        <p:nvSpPr>
          <p:cNvPr id="4" name="Slide Number Placeholder 3"/>
          <p:cNvSpPr>
            <a:spLocks noGrp="1"/>
          </p:cNvSpPr>
          <p:nvPr>
            <p:ph type="sldNum" sz="quarter" idx="5"/>
          </p:nvPr>
        </p:nvSpPr>
        <p:spPr/>
        <p:txBody>
          <a:bodyPr/>
          <a:lstStyle/>
          <a:p>
            <a:fld id="{97F07947-EA32-414A-A6CB-676B4F3CEA72}" type="slidenum">
              <a:rPr lang="en-US" smtClean="0"/>
              <a:t>20</a:t>
            </a:fld>
            <a:endParaRPr lang="en-US"/>
          </a:p>
        </p:txBody>
      </p:sp>
    </p:spTree>
    <p:extLst>
      <p:ext uri="{BB962C8B-B14F-4D97-AF65-F5344CB8AC3E}">
        <p14:creationId xmlns:p14="http://schemas.microsoft.com/office/powerpoint/2010/main" val="1706864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F07947-EA32-414A-A6CB-676B4F3CEA72}" type="slidenum">
              <a:rPr lang="en-US" smtClean="0"/>
              <a:t>22</a:t>
            </a:fld>
            <a:endParaRPr lang="en-US"/>
          </a:p>
        </p:txBody>
      </p:sp>
    </p:spTree>
    <p:extLst>
      <p:ext uri="{BB962C8B-B14F-4D97-AF65-F5344CB8AC3E}">
        <p14:creationId xmlns:p14="http://schemas.microsoft.com/office/powerpoint/2010/main" val="24049093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Freund v. UP&amp;L</a:t>
            </a:r>
            <a:endParaRPr lang="en-US" dirty="0"/>
          </a:p>
        </p:txBody>
      </p:sp>
      <p:sp>
        <p:nvSpPr>
          <p:cNvPr id="4" name="Slide Number Placeholder 3"/>
          <p:cNvSpPr>
            <a:spLocks noGrp="1"/>
          </p:cNvSpPr>
          <p:nvPr>
            <p:ph type="sldNum" sz="quarter" idx="5"/>
          </p:nvPr>
        </p:nvSpPr>
        <p:spPr/>
        <p:txBody>
          <a:bodyPr/>
          <a:lstStyle/>
          <a:p>
            <a:fld id="{97F07947-EA32-414A-A6CB-676B4F3CEA72}" type="slidenum">
              <a:rPr lang="en-US" smtClean="0"/>
              <a:t>23</a:t>
            </a:fld>
            <a:endParaRPr lang="en-US"/>
          </a:p>
        </p:txBody>
      </p:sp>
    </p:spTree>
    <p:extLst>
      <p:ext uri="{BB962C8B-B14F-4D97-AF65-F5344CB8AC3E}">
        <p14:creationId xmlns:p14="http://schemas.microsoft.com/office/powerpoint/2010/main" val="15012942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Freund v. UP&amp;L</a:t>
            </a:r>
            <a:endParaRPr lang="en-US" dirty="0"/>
          </a:p>
        </p:txBody>
      </p:sp>
      <p:sp>
        <p:nvSpPr>
          <p:cNvPr id="4" name="Slide Number Placeholder 3"/>
          <p:cNvSpPr>
            <a:spLocks noGrp="1"/>
          </p:cNvSpPr>
          <p:nvPr>
            <p:ph type="sldNum" sz="quarter" idx="5"/>
          </p:nvPr>
        </p:nvSpPr>
        <p:spPr/>
        <p:txBody>
          <a:bodyPr/>
          <a:lstStyle/>
          <a:p>
            <a:fld id="{97F07947-EA32-414A-A6CB-676B4F3CEA72}" type="slidenum">
              <a:rPr lang="en-US" smtClean="0"/>
              <a:t>24</a:t>
            </a:fld>
            <a:endParaRPr lang="en-US"/>
          </a:p>
        </p:txBody>
      </p:sp>
    </p:spTree>
    <p:extLst>
      <p:ext uri="{BB962C8B-B14F-4D97-AF65-F5344CB8AC3E}">
        <p14:creationId xmlns:p14="http://schemas.microsoft.com/office/powerpoint/2010/main" val="32529766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a:p>
        </p:txBody>
      </p:sp>
      <p:sp>
        <p:nvSpPr>
          <p:cNvPr id="4" name="Slide Number Placeholder 3"/>
          <p:cNvSpPr>
            <a:spLocks noGrp="1"/>
          </p:cNvSpPr>
          <p:nvPr>
            <p:ph type="sldNum" sz="quarter" idx="10"/>
          </p:nvPr>
        </p:nvSpPr>
        <p:spPr/>
        <p:txBody>
          <a:bodyPr/>
          <a:lstStyle/>
          <a:p>
            <a:fld id="{97F07947-EA32-414A-A6CB-676B4F3CEA72}" type="slidenum">
              <a:rPr lang="en-US" smtClean="0"/>
              <a:t>26</a:t>
            </a:fld>
            <a:endParaRPr lang="en-US"/>
          </a:p>
        </p:txBody>
      </p:sp>
    </p:spTree>
    <p:extLst>
      <p:ext uri="{BB962C8B-B14F-4D97-AF65-F5344CB8AC3E}">
        <p14:creationId xmlns:p14="http://schemas.microsoft.com/office/powerpoint/2010/main" val="218515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latin typeface="Verdana" panose="020B0604030504040204" pitchFamily="34" charset="0"/>
                <a:ea typeface="Verdana" panose="020B0604030504040204" pitchFamily="34" charset="0"/>
              </a:rPr>
              <a:t>Broke 9 ribs, sternum, clavicle. Bruised lungs and heart. Suffered serious concussion and internal bleeding. </a:t>
            </a:r>
          </a:p>
          <a:p>
            <a:endParaRPr lang="en-US" dirty="0"/>
          </a:p>
        </p:txBody>
      </p:sp>
      <p:sp>
        <p:nvSpPr>
          <p:cNvPr id="4" name="Slide Number Placeholder 3"/>
          <p:cNvSpPr>
            <a:spLocks noGrp="1"/>
          </p:cNvSpPr>
          <p:nvPr>
            <p:ph type="sldNum" sz="quarter" idx="5"/>
          </p:nvPr>
        </p:nvSpPr>
        <p:spPr/>
        <p:txBody>
          <a:bodyPr/>
          <a:lstStyle/>
          <a:p>
            <a:fld id="{97F07947-EA32-414A-A6CB-676B4F3CEA72}" type="slidenum">
              <a:rPr lang="en-US" smtClean="0"/>
              <a:t>4</a:t>
            </a:fld>
            <a:endParaRPr lang="en-US"/>
          </a:p>
        </p:txBody>
      </p:sp>
    </p:spTree>
    <p:extLst>
      <p:ext uri="{BB962C8B-B14F-4D97-AF65-F5344CB8AC3E}">
        <p14:creationId xmlns:p14="http://schemas.microsoft.com/office/powerpoint/2010/main" val="4756863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7F07947-EA32-414A-A6CB-676B4F3CEA72}" type="slidenum">
              <a:rPr lang="en-US" smtClean="0"/>
              <a:t>27</a:t>
            </a:fld>
            <a:endParaRPr lang="en-US"/>
          </a:p>
        </p:txBody>
      </p:sp>
    </p:spTree>
    <p:extLst>
      <p:ext uri="{BB962C8B-B14F-4D97-AF65-F5344CB8AC3E}">
        <p14:creationId xmlns:p14="http://schemas.microsoft.com/office/powerpoint/2010/main" val="42930064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7F07947-EA32-414A-A6CB-676B4F3CEA72}" type="slidenum">
              <a:rPr lang="en-US" smtClean="0"/>
              <a:t>28</a:t>
            </a:fld>
            <a:endParaRPr lang="en-US"/>
          </a:p>
        </p:txBody>
      </p:sp>
    </p:spTree>
    <p:extLst>
      <p:ext uri="{BB962C8B-B14F-4D97-AF65-F5344CB8AC3E}">
        <p14:creationId xmlns:p14="http://schemas.microsoft.com/office/powerpoint/2010/main" val="30602897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7F07947-EA32-414A-A6CB-676B4F3CEA72}" type="slidenum">
              <a:rPr lang="en-US" smtClean="0"/>
              <a:t>29</a:t>
            </a:fld>
            <a:endParaRPr lang="en-US"/>
          </a:p>
        </p:txBody>
      </p:sp>
    </p:spTree>
    <p:extLst>
      <p:ext uri="{BB962C8B-B14F-4D97-AF65-F5344CB8AC3E}">
        <p14:creationId xmlns:p14="http://schemas.microsoft.com/office/powerpoint/2010/main" val="5961785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887" lvl="1"/>
            <a:r>
              <a:rPr lang="en-US"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Architect:</a:t>
            </a:r>
          </a:p>
          <a:p>
            <a:pPr marL="465887" lvl="1"/>
            <a:endParaRPr lang="en-US"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endParaRPr>
          </a:p>
          <a:p>
            <a:pPr marL="465887" lvl="1"/>
            <a:r>
              <a:rPr lang="en-US"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a)	No indemnification or responsibility unless liability is caused by the design professional’s breach of contract, negligence, recklessness, or intentional misconduct or the design professional’s subconsultant’s negligence.</a:t>
            </a:r>
          </a:p>
          <a:p>
            <a:pPr marL="931774" lvl="1" indent="-465887">
              <a:buFont typeface="+mj-lt"/>
              <a:buAutoNum type="alphaLcParenR"/>
            </a:pPr>
            <a:endParaRPr lang="en-US"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endParaRPr>
          </a:p>
          <a:p>
            <a:pPr marL="465887" lvl="1"/>
            <a:r>
              <a:rPr lang="en-US"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b)	No defending – no exclusions</a:t>
            </a:r>
          </a:p>
          <a:p>
            <a:pPr marL="232943" indent="-232943">
              <a:buAutoNum type="arabicPeriod"/>
            </a:pPr>
            <a:endParaRPr lang="en-US" baseline="0" dirty="0"/>
          </a:p>
          <a:p>
            <a:pPr marL="232943" indent="-232943">
              <a:buAutoNum type="arabicPeriod"/>
            </a:pPr>
            <a:r>
              <a:rPr lang="en-US" baseline="0" dirty="0"/>
              <a:t>Construction Contracts:</a:t>
            </a:r>
          </a:p>
          <a:p>
            <a:pPr lvl="1"/>
            <a:r>
              <a:rPr lang="en-US"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Courts interpret this to mean all contracts related to construction whether owner or not.</a:t>
            </a:r>
          </a:p>
          <a:p>
            <a:pPr lvl="1"/>
            <a:r>
              <a:rPr lang="en-US"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-Legislative history</a:t>
            </a:r>
          </a:p>
          <a:p>
            <a:pPr lvl="1"/>
            <a:r>
              <a:rPr lang="en-US"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-Insurance certificate and additional insured (Arising Out of)</a:t>
            </a:r>
          </a:p>
          <a:p>
            <a:pPr lvl="1"/>
            <a:endParaRPr lang="en-US"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endParaRPr>
          </a:p>
          <a:p>
            <a:pPr lvl="1"/>
            <a:r>
              <a:rPr lang="en-US"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Minors:</a:t>
            </a:r>
          </a:p>
          <a:p>
            <a:pPr lvl="1"/>
            <a:endParaRPr lang="en-US"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endParaRPr>
          </a:p>
          <a:p>
            <a:pPr marL="931774" lvl="1" indent="-465887">
              <a:buFont typeface="+mj-lt"/>
              <a:buAutoNum type="arabicPeriod" startAt="3"/>
            </a:pPr>
            <a:r>
              <a:rPr lang="en-US" sz="2900" b="1"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Indemnification by Parents of Minors </a:t>
            </a:r>
            <a:r>
              <a:rPr lang="en-US" sz="29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(case law)</a:t>
            </a:r>
          </a:p>
          <a:p>
            <a:pPr marL="1397660" lvl="2" indent="-465887">
              <a:buFont typeface="+mj-lt"/>
              <a:buAutoNum type="alphaLcParenR"/>
            </a:pPr>
            <a:r>
              <a:rPr lang="en-US" sz="29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No indemnification by parents if minor is injured because of the negligence of the indemnitee.</a:t>
            </a:r>
          </a:p>
          <a:p>
            <a:pPr marL="1397660" lvl="2" indent="-465887">
              <a:buFont typeface="+mj-lt"/>
              <a:buAutoNum type="alphaLcParenR"/>
            </a:pPr>
            <a:r>
              <a:rPr lang="en-US" sz="29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Exception: Livestock Sponsors (AKA County Fair)</a:t>
            </a:r>
          </a:p>
          <a:p>
            <a:pPr lvl="1"/>
            <a:endParaRPr lang="en-US"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endParaRPr>
          </a:p>
          <a:p>
            <a:pPr marL="232943" indent="-232943">
              <a:buAutoNum type="arabicPeriod"/>
            </a:pPr>
            <a:endParaRPr lang="en-US" baseline="0" dirty="0"/>
          </a:p>
        </p:txBody>
      </p:sp>
      <p:sp>
        <p:nvSpPr>
          <p:cNvPr id="4" name="Slide Number Placeholder 3"/>
          <p:cNvSpPr>
            <a:spLocks noGrp="1"/>
          </p:cNvSpPr>
          <p:nvPr>
            <p:ph type="sldNum" sz="quarter" idx="10"/>
          </p:nvPr>
        </p:nvSpPr>
        <p:spPr/>
        <p:txBody>
          <a:bodyPr/>
          <a:lstStyle/>
          <a:p>
            <a:fld id="{97F07947-EA32-414A-A6CB-676B4F3CEA72}" type="slidenum">
              <a:rPr lang="en-US" smtClean="0"/>
              <a:t>31</a:t>
            </a:fld>
            <a:endParaRPr lang="en-US"/>
          </a:p>
        </p:txBody>
      </p:sp>
    </p:spTree>
    <p:extLst>
      <p:ext uri="{BB962C8B-B14F-4D97-AF65-F5344CB8AC3E}">
        <p14:creationId xmlns:p14="http://schemas.microsoft.com/office/powerpoint/2010/main" val="5426922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887" lvl="1"/>
            <a:r>
              <a:rPr lang="en-US"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How many of you have signed a waiver to allow your minor children to participate in an activity and then start laughing because you know they are not enforceable? I have. CLICK TO POPULATE. I want to ask the question though, if I were to sign a waiver with each of these activities for my kids to participate and they released the entity of their own negligence and say my kid was hurt, which one, if any, would I be able to be stopped from collecting on?</a:t>
            </a:r>
          </a:p>
          <a:p>
            <a:pPr marL="232943" indent="-232943">
              <a:buAutoNum type="arabicPeriod"/>
            </a:pPr>
            <a:endParaRPr lang="en-US" baseline="0" dirty="0"/>
          </a:p>
        </p:txBody>
      </p:sp>
      <p:sp>
        <p:nvSpPr>
          <p:cNvPr id="4" name="Slide Number Placeholder 3"/>
          <p:cNvSpPr>
            <a:spLocks noGrp="1"/>
          </p:cNvSpPr>
          <p:nvPr>
            <p:ph type="sldNum" sz="quarter" idx="10"/>
          </p:nvPr>
        </p:nvSpPr>
        <p:spPr/>
        <p:txBody>
          <a:bodyPr/>
          <a:lstStyle/>
          <a:p>
            <a:fld id="{97F07947-EA32-414A-A6CB-676B4F3CEA72}" type="slidenum">
              <a:rPr lang="en-US" smtClean="0"/>
              <a:t>32</a:t>
            </a:fld>
            <a:endParaRPr lang="en-US"/>
          </a:p>
        </p:txBody>
      </p:sp>
    </p:spTree>
    <p:extLst>
      <p:ext uri="{BB962C8B-B14F-4D97-AF65-F5344CB8AC3E}">
        <p14:creationId xmlns:p14="http://schemas.microsoft.com/office/powerpoint/2010/main" val="6934364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887" lvl="1"/>
            <a:r>
              <a:rPr lang="en-US"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How many of you have signed a waiver to allow your minor children to participate in an activity and then start laughing because you know they are not enforceable? I have. CLICK TO POPULATE. I want to ask the question though, if I were to sign a waiver with each of these activities for my kids to participate and they released the entity of their own negligence and say my kid was hurt, which one, if any, would I be able to be stopped from collecting on?</a:t>
            </a:r>
          </a:p>
          <a:p>
            <a:pPr marL="232943" indent="-232943">
              <a:buAutoNum type="arabicPeriod"/>
            </a:pPr>
            <a:endParaRPr lang="en-US" baseline="0" dirty="0"/>
          </a:p>
        </p:txBody>
      </p:sp>
      <p:sp>
        <p:nvSpPr>
          <p:cNvPr id="4" name="Slide Number Placeholder 3"/>
          <p:cNvSpPr>
            <a:spLocks noGrp="1"/>
          </p:cNvSpPr>
          <p:nvPr>
            <p:ph type="sldNum" sz="quarter" idx="10"/>
          </p:nvPr>
        </p:nvSpPr>
        <p:spPr/>
        <p:txBody>
          <a:bodyPr/>
          <a:lstStyle/>
          <a:p>
            <a:fld id="{97F07947-EA32-414A-A6CB-676B4F3CEA72}" type="slidenum">
              <a:rPr lang="en-US" smtClean="0"/>
              <a:t>33</a:t>
            </a:fld>
            <a:endParaRPr lang="en-US"/>
          </a:p>
        </p:txBody>
      </p:sp>
    </p:spTree>
    <p:extLst>
      <p:ext uri="{BB962C8B-B14F-4D97-AF65-F5344CB8AC3E}">
        <p14:creationId xmlns:p14="http://schemas.microsoft.com/office/powerpoint/2010/main" val="33236478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887" lvl="1"/>
            <a:r>
              <a:rPr lang="en-US"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Architect:</a:t>
            </a:r>
          </a:p>
          <a:p>
            <a:pPr marL="465887" lvl="1"/>
            <a:endParaRPr lang="en-US"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endParaRPr>
          </a:p>
          <a:p>
            <a:pPr marL="465887" lvl="1"/>
            <a:r>
              <a:rPr lang="en-US"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a)	No indemnification or responsibility unless liability is caused by the design professional’s breach of contract, negligence, recklessness, or intentional misconduct or the design professional’s subconsultant’s negligence.</a:t>
            </a:r>
          </a:p>
          <a:p>
            <a:pPr marL="931774" lvl="1" indent="-465887">
              <a:buFont typeface="+mj-lt"/>
              <a:buAutoNum type="alphaLcParenR"/>
            </a:pPr>
            <a:endParaRPr lang="en-US"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endParaRPr>
          </a:p>
          <a:p>
            <a:pPr marL="465887" lvl="1"/>
            <a:r>
              <a:rPr lang="en-US"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b)	No defending – no exclusions</a:t>
            </a:r>
          </a:p>
          <a:p>
            <a:pPr marL="232943" indent="-232943">
              <a:buAutoNum type="arabicPeriod"/>
            </a:pPr>
            <a:endParaRPr lang="en-US" baseline="0" dirty="0"/>
          </a:p>
          <a:p>
            <a:pPr marL="232943" indent="-232943">
              <a:buAutoNum type="arabicPeriod"/>
            </a:pPr>
            <a:r>
              <a:rPr lang="en-US" baseline="0" dirty="0"/>
              <a:t>Construction Contracts:</a:t>
            </a:r>
          </a:p>
          <a:p>
            <a:pPr lvl="1"/>
            <a:r>
              <a:rPr lang="en-US"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Courts interpret this to mean all contracts related to construction whether owner or not.</a:t>
            </a:r>
          </a:p>
          <a:p>
            <a:pPr lvl="1"/>
            <a:r>
              <a:rPr lang="en-US"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-Legislative history</a:t>
            </a:r>
          </a:p>
          <a:p>
            <a:pPr lvl="1"/>
            <a:r>
              <a:rPr lang="en-US"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-Insurance certificate and additional insured (Arising Out of)</a:t>
            </a:r>
          </a:p>
          <a:p>
            <a:pPr lvl="1"/>
            <a:endParaRPr lang="en-US"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endParaRPr>
          </a:p>
          <a:p>
            <a:pPr lvl="1"/>
            <a:r>
              <a:rPr lang="en-US"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Minors:</a:t>
            </a:r>
          </a:p>
          <a:p>
            <a:pPr lvl="1"/>
            <a:endParaRPr lang="en-US"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endParaRPr>
          </a:p>
          <a:p>
            <a:pPr marL="931774" lvl="1" indent="-465887">
              <a:buFont typeface="+mj-lt"/>
              <a:buAutoNum type="arabicPeriod" startAt="3"/>
            </a:pPr>
            <a:r>
              <a:rPr lang="en-US" sz="2900" b="1"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Indemnification by Parents of Minors </a:t>
            </a:r>
            <a:r>
              <a:rPr lang="en-US" sz="29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(case law)</a:t>
            </a:r>
          </a:p>
          <a:p>
            <a:pPr marL="1397660" lvl="2" indent="-465887">
              <a:buFont typeface="+mj-lt"/>
              <a:buAutoNum type="alphaLcParenR"/>
            </a:pPr>
            <a:r>
              <a:rPr lang="en-US" sz="29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No indemnification by parents if minor is injured because of the negligence of the indemnitee.</a:t>
            </a:r>
          </a:p>
          <a:p>
            <a:pPr marL="1397660" lvl="2" indent="-465887">
              <a:buFont typeface="+mj-lt"/>
              <a:buAutoNum type="alphaLcParenR"/>
            </a:pPr>
            <a:r>
              <a:rPr lang="en-US" sz="29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Exception: Livestock Sponsors (AKA County Fair)</a:t>
            </a:r>
          </a:p>
          <a:p>
            <a:pPr lvl="1"/>
            <a:endParaRPr lang="en-US"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endParaRPr>
          </a:p>
          <a:p>
            <a:pPr marL="232943" indent="-232943">
              <a:buAutoNum type="arabicPeriod"/>
            </a:pPr>
            <a:endParaRPr lang="en-US" baseline="0" dirty="0"/>
          </a:p>
        </p:txBody>
      </p:sp>
      <p:sp>
        <p:nvSpPr>
          <p:cNvPr id="4" name="Slide Number Placeholder 3"/>
          <p:cNvSpPr>
            <a:spLocks noGrp="1"/>
          </p:cNvSpPr>
          <p:nvPr>
            <p:ph type="sldNum" sz="quarter" idx="10"/>
          </p:nvPr>
        </p:nvSpPr>
        <p:spPr/>
        <p:txBody>
          <a:bodyPr/>
          <a:lstStyle/>
          <a:p>
            <a:fld id="{97F07947-EA32-414A-A6CB-676B4F3CEA72}" type="slidenum">
              <a:rPr lang="en-US" smtClean="0"/>
              <a:t>34</a:t>
            </a:fld>
            <a:endParaRPr lang="en-US"/>
          </a:p>
        </p:txBody>
      </p:sp>
    </p:spTree>
    <p:extLst>
      <p:ext uri="{BB962C8B-B14F-4D97-AF65-F5344CB8AC3E}">
        <p14:creationId xmlns:p14="http://schemas.microsoft.com/office/powerpoint/2010/main" val="39336437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887" lvl="1"/>
            <a:r>
              <a:rPr lang="en-US"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Architect:</a:t>
            </a:r>
          </a:p>
          <a:p>
            <a:pPr marL="465887" lvl="1"/>
            <a:endParaRPr lang="en-US"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endParaRPr>
          </a:p>
          <a:p>
            <a:pPr marL="465887" lvl="1"/>
            <a:r>
              <a:rPr lang="en-US"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a)	No indemnification or responsibility unless liability is caused by the design professional’s breach of contract, negligence, recklessness, or intentional misconduct or the design professional’s subconsultant’s negligence.</a:t>
            </a:r>
          </a:p>
          <a:p>
            <a:pPr marL="931774" lvl="1" indent="-465887">
              <a:buFont typeface="+mj-lt"/>
              <a:buAutoNum type="alphaLcParenR"/>
            </a:pPr>
            <a:endParaRPr lang="en-US"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endParaRPr>
          </a:p>
          <a:p>
            <a:pPr marL="465887" lvl="1"/>
            <a:r>
              <a:rPr lang="en-US"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b)	No defending – no exclusions</a:t>
            </a:r>
          </a:p>
          <a:p>
            <a:pPr marL="232943" indent="-232943">
              <a:buAutoNum type="arabicPeriod"/>
            </a:pPr>
            <a:endParaRPr lang="en-US" baseline="0" dirty="0"/>
          </a:p>
          <a:p>
            <a:pPr marL="232943" indent="-232943">
              <a:buAutoNum type="arabicPeriod"/>
            </a:pPr>
            <a:r>
              <a:rPr lang="en-US" baseline="0" dirty="0"/>
              <a:t>Construction Contracts:</a:t>
            </a:r>
          </a:p>
          <a:p>
            <a:pPr lvl="1"/>
            <a:r>
              <a:rPr lang="en-US"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Courts interpret this to mean all contracts related to construction whether owner or not.</a:t>
            </a:r>
          </a:p>
          <a:p>
            <a:pPr lvl="1"/>
            <a:r>
              <a:rPr lang="en-US"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-Legislative history</a:t>
            </a:r>
          </a:p>
          <a:p>
            <a:pPr lvl="1"/>
            <a:r>
              <a:rPr lang="en-US"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-Insurance certificate and additional insured (Arising Out of)</a:t>
            </a:r>
          </a:p>
          <a:p>
            <a:pPr lvl="1"/>
            <a:endParaRPr lang="en-US"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endParaRPr>
          </a:p>
          <a:p>
            <a:pPr lvl="1"/>
            <a:r>
              <a:rPr lang="en-US"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Minors:</a:t>
            </a:r>
          </a:p>
          <a:p>
            <a:pPr lvl="1"/>
            <a:endParaRPr lang="en-US"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endParaRPr>
          </a:p>
          <a:p>
            <a:pPr marL="931774" lvl="1" indent="-465887">
              <a:buFont typeface="+mj-lt"/>
              <a:buAutoNum type="arabicPeriod" startAt="3"/>
            </a:pPr>
            <a:r>
              <a:rPr lang="en-US" sz="2900" b="1"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Indemnification by Parents of Minors </a:t>
            </a:r>
            <a:r>
              <a:rPr lang="en-US" sz="29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(case law)</a:t>
            </a:r>
          </a:p>
          <a:p>
            <a:pPr marL="1397660" lvl="2" indent="-465887">
              <a:buFont typeface="+mj-lt"/>
              <a:buAutoNum type="alphaLcParenR"/>
            </a:pPr>
            <a:r>
              <a:rPr lang="en-US" sz="29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No indemnification by parents if minor is injured because of the negligence of the indemnitee.</a:t>
            </a:r>
          </a:p>
          <a:p>
            <a:pPr marL="1397660" lvl="2" indent="-465887">
              <a:buFont typeface="+mj-lt"/>
              <a:buAutoNum type="alphaLcParenR"/>
            </a:pPr>
            <a:r>
              <a:rPr lang="en-US" sz="29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Exception: Livestock Sponsors (AKA County Fair)</a:t>
            </a:r>
          </a:p>
          <a:p>
            <a:pPr lvl="1"/>
            <a:endParaRPr lang="en-US"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endParaRPr>
          </a:p>
          <a:p>
            <a:pPr marL="232943" indent="-232943">
              <a:buAutoNum type="arabicPeriod"/>
            </a:pPr>
            <a:endParaRPr lang="en-US" baseline="0" dirty="0"/>
          </a:p>
        </p:txBody>
      </p:sp>
      <p:sp>
        <p:nvSpPr>
          <p:cNvPr id="4" name="Slide Number Placeholder 3"/>
          <p:cNvSpPr>
            <a:spLocks noGrp="1"/>
          </p:cNvSpPr>
          <p:nvPr>
            <p:ph type="sldNum" sz="quarter" idx="10"/>
          </p:nvPr>
        </p:nvSpPr>
        <p:spPr/>
        <p:txBody>
          <a:bodyPr/>
          <a:lstStyle/>
          <a:p>
            <a:fld id="{97F07947-EA32-414A-A6CB-676B4F3CEA72}" type="slidenum">
              <a:rPr lang="en-US" smtClean="0"/>
              <a:t>35</a:t>
            </a:fld>
            <a:endParaRPr lang="en-US"/>
          </a:p>
        </p:txBody>
      </p:sp>
    </p:spTree>
    <p:extLst>
      <p:ext uri="{BB962C8B-B14F-4D97-AF65-F5344CB8AC3E}">
        <p14:creationId xmlns:p14="http://schemas.microsoft.com/office/powerpoint/2010/main" val="39455786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AutoNum type="arabicPeriod"/>
            </a:pPr>
            <a:endParaRPr lang="en-US" baseline="0" dirty="0"/>
          </a:p>
        </p:txBody>
      </p:sp>
      <p:sp>
        <p:nvSpPr>
          <p:cNvPr id="4" name="Slide Number Placeholder 3"/>
          <p:cNvSpPr>
            <a:spLocks noGrp="1"/>
          </p:cNvSpPr>
          <p:nvPr>
            <p:ph type="sldNum" sz="quarter" idx="10"/>
          </p:nvPr>
        </p:nvSpPr>
        <p:spPr/>
        <p:txBody>
          <a:bodyPr/>
          <a:lstStyle/>
          <a:p>
            <a:fld id="{97F07947-EA32-414A-A6CB-676B4F3CEA72}" type="slidenum">
              <a:rPr lang="en-US" smtClean="0"/>
              <a:t>36</a:t>
            </a:fld>
            <a:endParaRPr lang="en-US"/>
          </a:p>
        </p:txBody>
      </p:sp>
    </p:spTree>
    <p:extLst>
      <p:ext uri="{BB962C8B-B14F-4D97-AF65-F5344CB8AC3E}">
        <p14:creationId xmlns:p14="http://schemas.microsoft.com/office/powerpoint/2010/main" val="30223486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AutoNum type="arabicPeriod"/>
            </a:pPr>
            <a:endParaRPr lang="en-US" baseline="0" dirty="0"/>
          </a:p>
        </p:txBody>
      </p:sp>
      <p:sp>
        <p:nvSpPr>
          <p:cNvPr id="4" name="Slide Number Placeholder 3"/>
          <p:cNvSpPr>
            <a:spLocks noGrp="1"/>
          </p:cNvSpPr>
          <p:nvPr>
            <p:ph type="sldNum" sz="quarter" idx="10"/>
          </p:nvPr>
        </p:nvSpPr>
        <p:spPr/>
        <p:txBody>
          <a:bodyPr/>
          <a:lstStyle/>
          <a:p>
            <a:fld id="{97F07947-EA32-414A-A6CB-676B4F3CEA72}" type="slidenum">
              <a:rPr lang="en-US" smtClean="0"/>
              <a:t>37</a:t>
            </a:fld>
            <a:endParaRPr lang="en-US"/>
          </a:p>
        </p:txBody>
      </p:sp>
    </p:spTree>
    <p:extLst>
      <p:ext uri="{BB962C8B-B14F-4D97-AF65-F5344CB8AC3E}">
        <p14:creationId xmlns:p14="http://schemas.microsoft.com/office/powerpoint/2010/main" val="544929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latin typeface="Verdana" panose="020B0604030504040204" pitchFamily="34" charset="0"/>
                <a:ea typeface="Verdana" panose="020B0604030504040204" pitchFamily="34" charset="0"/>
              </a:rPr>
              <a:t>Broke 9 ribs, sternum, clavicle. Bruised lungs and heart. Suffered serious concussion and internal bleeding. </a:t>
            </a:r>
          </a:p>
          <a:p>
            <a:endParaRPr lang="en-US" dirty="0"/>
          </a:p>
        </p:txBody>
      </p:sp>
      <p:sp>
        <p:nvSpPr>
          <p:cNvPr id="4" name="Slide Number Placeholder 3"/>
          <p:cNvSpPr>
            <a:spLocks noGrp="1"/>
          </p:cNvSpPr>
          <p:nvPr>
            <p:ph type="sldNum" sz="quarter" idx="5"/>
          </p:nvPr>
        </p:nvSpPr>
        <p:spPr/>
        <p:txBody>
          <a:bodyPr/>
          <a:lstStyle/>
          <a:p>
            <a:fld id="{97F07947-EA32-414A-A6CB-676B4F3CEA72}" type="slidenum">
              <a:rPr lang="en-US" smtClean="0"/>
              <a:t>5</a:t>
            </a:fld>
            <a:endParaRPr lang="en-US"/>
          </a:p>
        </p:txBody>
      </p:sp>
    </p:spTree>
    <p:extLst>
      <p:ext uri="{BB962C8B-B14F-4D97-AF65-F5344CB8AC3E}">
        <p14:creationId xmlns:p14="http://schemas.microsoft.com/office/powerpoint/2010/main" val="27595332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AutoNum type="arabicPeriod"/>
            </a:pPr>
            <a:endParaRPr lang="en-US" baseline="0" dirty="0"/>
          </a:p>
        </p:txBody>
      </p:sp>
      <p:sp>
        <p:nvSpPr>
          <p:cNvPr id="4" name="Slide Number Placeholder 3"/>
          <p:cNvSpPr>
            <a:spLocks noGrp="1"/>
          </p:cNvSpPr>
          <p:nvPr>
            <p:ph type="sldNum" sz="quarter" idx="10"/>
          </p:nvPr>
        </p:nvSpPr>
        <p:spPr/>
        <p:txBody>
          <a:bodyPr/>
          <a:lstStyle/>
          <a:p>
            <a:fld id="{97F07947-EA32-414A-A6CB-676B4F3CEA72}" type="slidenum">
              <a:rPr lang="en-US" smtClean="0"/>
              <a:t>38</a:t>
            </a:fld>
            <a:endParaRPr lang="en-US"/>
          </a:p>
        </p:txBody>
      </p:sp>
    </p:spTree>
    <p:extLst>
      <p:ext uri="{BB962C8B-B14F-4D97-AF65-F5344CB8AC3E}">
        <p14:creationId xmlns:p14="http://schemas.microsoft.com/office/powerpoint/2010/main" val="21491053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AutoNum type="arabicPeriod"/>
            </a:pPr>
            <a:endParaRPr lang="en-US" baseline="0" dirty="0"/>
          </a:p>
        </p:txBody>
      </p:sp>
      <p:sp>
        <p:nvSpPr>
          <p:cNvPr id="4" name="Slide Number Placeholder 3"/>
          <p:cNvSpPr>
            <a:spLocks noGrp="1"/>
          </p:cNvSpPr>
          <p:nvPr>
            <p:ph type="sldNum" sz="quarter" idx="10"/>
          </p:nvPr>
        </p:nvSpPr>
        <p:spPr/>
        <p:txBody>
          <a:bodyPr/>
          <a:lstStyle/>
          <a:p>
            <a:fld id="{97F07947-EA32-414A-A6CB-676B4F3CEA72}" type="slidenum">
              <a:rPr lang="en-US" smtClean="0"/>
              <a:t>39</a:t>
            </a:fld>
            <a:endParaRPr lang="en-US"/>
          </a:p>
        </p:txBody>
      </p:sp>
    </p:spTree>
    <p:extLst>
      <p:ext uri="{BB962C8B-B14F-4D97-AF65-F5344CB8AC3E}">
        <p14:creationId xmlns:p14="http://schemas.microsoft.com/office/powerpoint/2010/main" val="13038221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AutoNum type="arabicPeriod"/>
            </a:pPr>
            <a:r>
              <a:rPr lang="en-US" baseline="0" dirty="0"/>
              <a:t>Switching Gears</a:t>
            </a:r>
          </a:p>
        </p:txBody>
      </p:sp>
      <p:sp>
        <p:nvSpPr>
          <p:cNvPr id="4" name="Slide Number Placeholder 3"/>
          <p:cNvSpPr>
            <a:spLocks noGrp="1"/>
          </p:cNvSpPr>
          <p:nvPr>
            <p:ph type="sldNum" sz="quarter" idx="10"/>
          </p:nvPr>
        </p:nvSpPr>
        <p:spPr/>
        <p:txBody>
          <a:bodyPr/>
          <a:lstStyle/>
          <a:p>
            <a:fld id="{97F07947-EA32-414A-A6CB-676B4F3CEA72}" type="slidenum">
              <a:rPr lang="en-US" smtClean="0"/>
              <a:t>40</a:t>
            </a:fld>
            <a:endParaRPr lang="en-US"/>
          </a:p>
        </p:txBody>
      </p:sp>
    </p:spTree>
    <p:extLst>
      <p:ext uri="{BB962C8B-B14F-4D97-AF65-F5344CB8AC3E}">
        <p14:creationId xmlns:p14="http://schemas.microsoft.com/office/powerpoint/2010/main" val="28490647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Meadow Valley Contractors v. </a:t>
            </a:r>
            <a:r>
              <a:rPr lang="en-US" dirty="0" err="1"/>
              <a:t>Transcon</a:t>
            </a:r>
            <a:r>
              <a:rPr lang="en-US" dirty="0"/>
              <a:t> – 2001 UT App 190</a:t>
            </a:r>
          </a:p>
        </p:txBody>
      </p:sp>
      <p:sp>
        <p:nvSpPr>
          <p:cNvPr id="4" name="Slide Number Placeholder 3"/>
          <p:cNvSpPr>
            <a:spLocks noGrp="1"/>
          </p:cNvSpPr>
          <p:nvPr>
            <p:ph type="sldNum" sz="quarter" idx="5"/>
          </p:nvPr>
        </p:nvSpPr>
        <p:spPr/>
        <p:txBody>
          <a:bodyPr/>
          <a:lstStyle/>
          <a:p>
            <a:fld id="{97F07947-EA32-414A-A6CB-676B4F3CEA72}" type="slidenum">
              <a:rPr lang="en-US" smtClean="0"/>
              <a:t>41</a:t>
            </a:fld>
            <a:endParaRPr lang="en-US"/>
          </a:p>
        </p:txBody>
      </p:sp>
    </p:spTree>
    <p:extLst>
      <p:ext uri="{BB962C8B-B14F-4D97-AF65-F5344CB8AC3E}">
        <p14:creationId xmlns:p14="http://schemas.microsoft.com/office/powerpoint/2010/main" val="12599570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AutoNum type="arabicPeriod"/>
            </a:pPr>
            <a:endParaRPr lang="en-US" baseline="0" dirty="0"/>
          </a:p>
        </p:txBody>
      </p:sp>
      <p:sp>
        <p:nvSpPr>
          <p:cNvPr id="4" name="Slide Number Placeholder 3"/>
          <p:cNvSpPr>
            <a:spLocks noGrp="1"/>
          </p:cNvSpPr>
          <p:nvPr>
            <p:ph type="sldNum" sz="quarter" idx="10"/>
          </p:nvPr>
        </p:nvSpPr>
        <p:spPr/>
        <p:txBody>
          <a:bodyPr/>
          <a:lstStyle/>
          <a:p>
            <a:fld id="{97F07947-EA32-414A-A6CB-676B4F3CEA72}" type="slidenum">
              <a:rPr lang="en-US" smtClean="0"/>
              <a:t>42</a:t>
            </a:fld>
            <a:endParaRPr lang="en-US"/>
          </a:p>
        </p:txBody>
      </p:sp>
    </p:spTree>
    <p:extLst>
      <p:ext uri="{BB962C8B-B14F-4D97-AF65-F5344CB8AC3E}">
        <p14:creationId xmlns:p14="http://schemas.microsoft.com/office/powerpoint/2010/main" val="20953119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AutoNum type="arabicPeriod"/>
            </a:pPr>
            <a:endParaRPr lang="en-US" baseline="0" dirty="0"/>
          </a:p>
        </p:txBody>
      </p:sp>
      <p:sp>
        <p:nvSpPr>
          <p:cNvPr id="4" name="Slide Number Placeholder 3"/>
          <p:cNvSpPr>
            <a:spLocks noGrp="1"/>
          </p:cNvSpPr>
          <p:nvPr>
            <p:ph type="sldNum" sz="quarter" idx="10"/>
          </p:nvPr>
        </p:nvSpPr>
        <p:spPr/>
        <p:txBody>
          <a:bodyPr/>
          <a:lstStyle/>
          <a:p>
            <a:fld id="{97F07947-EA32-414A-A6CB-676B4F3CEA72}" type="slidenum">
              <a:rPr lang="en-US" smtClean="0"/>
              <a:t>43</a:t>
            </a:fld>
            <a:endParaRPr lang="en-US"/>
          </a:p>
        </p:txBody>
      </p:sp>
    </p:spTree>
    <p:extLst>
      <p:ext uri="{BB962C8B-B14F-4D97-AF65-F5344CB8AC3E}">
        <p14:creationId xmlns:p14="http://schemas.microsoft.com/office/powerpoint/2010/main" val="30074572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AutoNum type="arabicPeriod"/>
            </a:pPr>
            <a:r>
              <a:rPr lang="en-US" baseline="0" dirty="0"/>
              <a:t>Limitation of Liability Clauses are not Indemnification Clauses and are valid – Blaisdell v. Dentrix</a:t>
            </a:r>
          </a:p>
        </p:txBody>
      </p:sp>
      <p:sp>
        <p:nvSpPr>
          <p:cNvPr id="4" name="Slide Number Placeholder 3"/>
          <p:cNvSpPr>
            <a:spLocks noGrp="1"/>
          </p:cNvSpPr>
          <p:nvPr>
            <p:ph type="sldNum" sz="quarter" idx="10"/>
          </p:nvPr>
        </p:nvSpPr>
        <p:spPr/>
        <p:txBody>
          <a:bodyPr/>
          <a:lstStyle/>
          <a:p>
            <a:fld id="{97F07947-EA32-414A-A6CB-676B4F3CEA72}" type="slidenum">
              <a:rPr lang="en-US" smtClean="0"/>
              <a:t>44</a:t>
            </a:fld>
            <a:endParaRPr lang="en-US"/>
          </a:p>
        </p:txBody>
      </p:sp>
    </p:spTree>
    <p:extLst>
      <p:ext uri="{BB962C8B-B14F-4D97-AF65-F5344CB8AC3E}">
        <p14:creationId xmlns:p14="http://schemas.microsoft.com/office/powerpoint/2010/main" val="3919687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AutoNum type="arabicPeriod"/>
            </a:pPr>
            <a:endParaRPr lang="en-US" baseline="0" dirty="0"/>
          </a:p>
        </p:txBody>
      </p:sp>
      <p:sp>
        <p:nvSpPr>
          <p:cNvPr id="4" name="Slide Number Placeholder 3"/>
          <p:cNvSpPr>
            <a:spLocks noGrp="1"/>
          </p:cNvSpPr>
          <p:nvPr>
            <p:ph type="sldNum" sz="quarter" idx="10"/>
          </p:nvPr>
        </p:nvSpPr>
        <p:spPr/>
        <p:txBody>
          <a:bodyPr/>
          <a:lstStyle/>
          <a:p>
            <a:fld id="{97F07947-EA32-414A-A6CB-676B4F3CEA72}" type="slidenum">
              <a:rPr lang="en-US" smtClean="0"/>
              <a:t>9</a:t>
            </a:fld>
            <a:endParaRPr lang="en-US"/>
          </a:p>
        </p:txBody>
      </p:sp>
    </p:spTree>
    <p:extLst>
      <p:ext uri="{BB962C8B-B14F-4D97-AF65-F5344CB8AC3E}">
        <p14:creationId xmlns:p14="http://schemas.microsoft.com/office/powerpoint/2010/main" val="1347178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F07947-EA32-414A-A6CB-676B4F3CEA72}" type="slidenum">
              <a:rPr lang="en-US" smtClean="0"/>
              <a:t>10</a:t>
            </a:fld>
            <a:endParaRPr lang="en-US"/>
          </a:p>
        </p:txBody>
      </p:sp>
    </p:spTree>
    <p:extLst>
      <p:ext uri="{BB962C8B-B14F-4D97-AF65-F5344CB8AC3E}">
        <p14:creationId xmlns:p14="http://schemas.microsoft.com/office/powerpoint/2010/main" val="2134563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 Paso wants to build pipeline parallel to RR. Needed an easement 50 ft. by 2 miles.</a:t>
            </a:r>
          </a:p>
          <a:p>
            <a:r>
              <a:rPr lang="en-US" dirty="0"/>
              <a:t>As condition of easement, required EP to sign indemnification agreement.</a:t>
            </a:r>
          </a:p>
          <a:p>
            <a:r>
              <a:rPr lang="en-US" dirty="0"/>
              <a:t>7 years later, El Paso employee is hit by a train, </a:t>
            </a:r>
            <a:r>
              <a:rPr lang="en-US" dirty="0" err="1"/>
              <a:t>quadripalegic</a:t>
            </a:r>
            <a:endParaRPr lang="en-US" dirty="0"/>
          </a:p>
          <a:p>
            <a:r>
              <a:rPr lang="en-US" dirty="0"/>
              <a:t>Employee sues UPRR</a:t>
            </a:r>
          </a:p>
          <a:p>
            <a:r>
              <a:rPr lang="en-US" dirty="0"/>
              <a:t>UPRR seeks indemnification from El Paso for negligence.</a:t>
            </a:r>
          </a:p>
          <a:p>
            <a:endParaRPr lang="en-US" dirty="0"/>
          </a:p>
          <a:p>
            <a:endParaRPr lang="en-US" dirty="0"/>
          </a:p>
          <a:p>
            <a:r>
              <a:rPr lang="en-US" dirty="0"/>
              <a:t>“If they wanted to indemnify, then they would have used that language.”</a:t>
            </a:r>
          </a:p>
        </p:txBody>
      </p:sp>
      <p:sp>
        <p:nvSpPr>
          <p:cNvPr id="4" name="Slide Number Placeholder 3"/>
          <p:cNvSpPr>
            <a:spLocks noGrp="1"/>
          </p:cNvSpPr>
          <p:nvPr>
            <p:ph type="sldNum" sz="quarter" idx="5"/>
          </p:nvPr>
        </p:nvSpPr>
        <p:spPr/>
        <p:txBody>
          <a:bodyPr/>
          <a:lstStyle/>
          <a:p>
            <a:fld id="{97F07947-EA32-414A-A6CB-676B4F3CEA72}" type="slidenum">
              <a:rPr lang="en-US" smtClean="0"/>
              <a:t>11</a:t>
            </a:fld>
            <a:endParaRPr lang="en-US"/>
          </a:p>
        </p:txBody>
      </p:sp>
    </p:spTree>
    <p:extLst>
      <p:ext uri="{BB962C8B-B14F-4D97-AF65-F5344CB8AC3E}">
        <p14:creationId xmlns:p14="http://schemas.microsoft.com/office/powerpoint/2010/main" val="4166358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 Paso wants to build pipeline parallel to RR. Needed an easement 50 ft. by 2 miles.</a:t>
            </a:r>
          </a:p>
          <a:p>
            <a:r>
              <a:rPr lang="en-US" dirty="0"/>
              <a:t>As condition of easement, required EP to sign indemnification agreement.</a:t>
            </a:r>
          </a:p>
          <a:p>
            <a:r>
              <a:rPr lang="en-US" dirty="0"/>
              <a:t>7 years later, El Paso employee is hit by a train, </a:t>
            </a:r>
            <a:r>
              <a:rPr lang="en-US" dirty="0" err="1"/>
              <a:t>quadripalegic</a:t>
            </a:r>
            <a:endParaRPr lang="en-US" dirty="0"/>
          </a:p>
          <a:p>
            <a:r>
              <a:rPr lang="en-US" dirty="0"/>
              <a:t>Employee sues UPRR</a:t>
            </a:r>
          </a:p>
          <a:p>
            <a:r>
              <a:rPr lang="en-US" dirty="0"/>
              <a:t>UPRR seeks indemnification from El Paso for negligence.</a:t>
            </a:r>
          </a:p>
          <a:p>
            <a:endParaRPr lang="en-US" dirty="0"/>
          </a:p>
          <a:p>
            <a:endParaRPr lang="en-US" dirty="0"/>
          </a:p>
          <a:p>
            <a:r>
              <a:rPr lang="en-US" dirty="0"/>
              <a:t>“If they wanted to indemnify, then they would have used that language.”</a:t>
            </a:r>
          </a:p>
        </p:txBody>
      </p:sp>
      <p:sp>
        <p:nvSpPr>
          <p:cNvPr id="4" name="Slide Number Placeholder 3"/>
          <p:cNvSpPr>
            <a:spLocks noGrp="1"/>
          </p:cNvSpPr>
          <p:nvPr>
            <p:ph type="sldNum" sz="quarter" idx="5"/>
          </p:nvPr>
        </p:nvSpPr>
        <p:spPr/>
        <p:txBody>
          <a:bodyPr/>
          <a:lstStyle/>
          <a:p>
            <a:fld id="{97F07947-EA32-414A-A6CB-676B4F3CEA72}" type="slidenum">
              <a:rPr lang="en-US" smtClean="0"/>
              <a:t>12</a:t>
            </a:fld>
            <a:endParaRPr lang="en-US"/>
          </a:p>
        </p:txBody>
      </p:sp>
    </p:spTree>
    <p:extLst>
      <p:ext uri="{BB962C8B-B14F-4D97-AF65-F5344CB8AC3E}">
        <p14:creationId xmlns:p14="http://schemas.microsoft.com/office/powerpoint/2010/main" val="206257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Russes</a:t>
            </a:r>
            <a:r>
              <a:rPr lang="en-US" dirty="0"/>
              <a:t> entered into contract with Woodside to build a house.</a:t>
            </a:r>
          </a:p>
          <a:p>
            <a:endParaRPr lang="en-US" dirty="0"/>
          </a:p>
          <a:p>
            <a:r>
              <a:rPr lang="en-US" dirty="0"/>
              <a:t>1 month later, </a:t>
            </a:r>
            <a:r>
              <a:rPr lang="en-US" dirty="0" err="1"/>
              <a:t>Russes</a:t>
            </a:r>
            <a:r>
              <a:rPr lang="en-US" dirty="0"/>
              <a:t> visited site, Ms. Russ slipped and fell and died 1 month later.</a:t>
            </a:r>
          </a:p>
          <a:p>
            <a:endParaRPr lang="en-US" dirty="0"/>
          </a:p>
          <a:p>
            <a:r>
              <a:rPr lang="en-US" dirty="0" err="1"/>
              <a:t>Russes</a:t>
            </a:r>
            <a:r>
              <a:rPr lang="en-US" dirty="0"/>
              <a:t> sued Woodside and Woodside pointed to a Release/Hold Harmless provision.</a:t>
            </a:r>
          </a:p>
        </p:txBody>
      </p:sp>
      <p:sp>
        <p:nvSpPr>
          <p:cNvPr id="4" name="Slide Number Placeholder 3"/>
          <p:cNvSpPr>
            <a:spLocks noGrp="1"/>
          </p:cNvSpPr>
          <p:nvPr>
            <p:ph type="sldNum" sz="quarter" idx="5"/>
          </p:nvPr>
        </p:nvSpPr>
        <p:spPr/>
        <p:txBody>
          <a:bodyPr/>
          <a:lstStyle/>
          <a:p>
            <a:fld id="{97F07947-EA32-414A-A6CB-676B4F3CEA72}" type="slidenum">
              <a:rPr lang="en-US" smtClean="0"/>
              <a:t>13</a:t>
            </a:fld>
            <a:endParaRPr lang="en-US"/>
          </a:p>
        </p:txBody>
      </p:sp>
    </p:spTree>
    <p:extLst>
      <p:ext uri="{BB962C8B-B14F-4D97-AF65-F5344CB8AC3E}">
        <p14:creationId xmlns:p14="http://schemas.microsoft.com/office/powerpoint/2010/main" val="2302155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Russes</a:t>
            </a:r>
            <a:r>
              <a:rPr lang="en-US" dirty="0"/>
              <a:t> entered into contract with Woodside to build a house.</a:t>
            </a:r>
          </a:p>
          <a:p>
            <a:r>
              <a:rPr lang="en-US" dirty="0"/>
              <a:t>1 month later, </a:t>
            </a:r>
            <a:r>
              <a:rPr lang="en-US" dirty="0" err="1"/>
              <a:t>Russes</a:t>
            </a:r>
            <a:r>
              <a:rPr lang="en-US" dirty="0"/>
              <a:t> visited site, Ms. Russ slipped and fell and died 1 month later.</a:t>
            </a:r>
          </a:p>
          <a:p>
            <a:r>
              <a:rPr lang="en-US" dirty="0" err="1"/>
              <a:t>Russes</a:t>
            </a:r>
            <a:r>
              <a:rPr lang="en-US" dirty="0"/>
              <a:t> sued Woodside and Woodside pointed to a Release/Hold Harmless provision.</a:t>
            </a:r>
          </a:p>
          <a:p>
            <a:endParaRPr lang="en-US" dirty="0"/>
          </a:p>
          <a:p>
            <a:r>
              <a:rPr lang="en-US" dirty="0"/>
              <a:t>Court said it is clear and </a:t>
            </a:r>
            <a:r>
              <a:rPr lang="en-US" dirty="0" err="1"/>
              <a:t>unmistakeable</a:t>
            </a:r>
            <a:r>
              <a:rPr lang="en-US" dirty="0"/>
              <a:t>.</a:t>
            </a:r>
          </a:p>
        </p:txBody>
      </p:sp>
      <p:sp>
        <p:nvSpPr>
          <p:cNvPr id="4" name="Slide Number Placeholder 3"/>
          <p:cNvSpPr>
            <a:spLocks noGrp="1"/>
          </p:cNvSpPr>
          <p:nvPr>
            <p:ph type="sldNum" sz="quarter" idx="5"/>
          </p:nvPr>
        </p:nvSpPr>
        <p:spPr/>
        <p:txBody>
          <a:bodyPr/>
          <a:lstStyle/>
          <a:p>
            <a:fld id="{97F07947-EA32-414A-A6CB-676B4F3CEA72}" type="slidenum">
              <a:rPr lang="en-US" smtClean="0"/>
              <a:t>14</a:t>
            </a:fld>
            <a:endParaRPr lang="en-US"/>
          </a:p>
        </p:txBody>
      </p:sp>
    </p:spTree>
    <p:extLst>
      <p:ext uri="{BB962C8B-B14F-4D97-AF65-F5344CB8AC3E}">
        <p14:creationId xmlns:p14="http://schemas.microsoft.com/office/powerpoint/2010/main" val="3156848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39AD770-7214-4450-80D0-E94208D9A9C3}" type="datetime1">
              <a:rPr lang="en-US" smtClean="0"/>
              <a:t>4/22/2023</a:t>
            </a:fld>
            <a:endParaRPr lang="en-US"/>
          </a:p>
        </p:txBody>
      </p:sp>
      <p:sp>
        <p:nvSpPr>
          <p:cNvPr id="5" name="Footer Placeholder 4"/>
          <p:cNvSpPr>
            <a:spLocks noGrp="1"/>
          </p:cNvSpPr>
          <p:nvPr>
            <p:ph type="ftr" sz="quarter" idx="11"/>
          </p:nvPr>
        </p:nvSpPr>
        <p:spPr/>
        <p:txBody>
          <a:bodyPr/>
          <a:lstStyle/>
          <a:p>
            <a:r>
              <a:rPr lang="en-US"/>
              <a:t>Copyrighted. 2022 Jared Tingey.</a:t>
            </a:r>
          </a:p>
        </p:txBody>
      </p:sp>
      <p:sp>
        <p:nvSpPr>
          <p:cNvPr id="6" name="Slide Number Placeholder 5"/>
          <p:cNvSpPr>
            <a:spLocks noGrp="1"/>
          </p:cNvSpPr>
          <p:nvPr>
            <p:ph type="sldNum" sz="quarter" idx="12"/>
          </p:nvPr>
        </p:nvSpPr>
        <p:spPr/>
        <p:txBody>
          <a:bodyPr/>
          <a:lstStyle/>
          <a:p>
            <a:fld id="{2E1F3316-FBF1-4A5E-9FD5-5E0983BE00A7}" type="slidenum">
              <a:rPr lang="en-US" smtClean="0"/>
              <a:t>‹#›</a:t>
            </a:fld>
            <a:endParaRPr lang="en-US"/>
          </a:p>
        </p:txBody>
      </p:sp>
    </p:spTree>
    <p:extLst>
      <p:ext uri="{BB962C8B-B14F-4D97-AF65-F5344CB8AC3E}">
        <p14:creationId xmlns:p14="http://schemas.microsoft.com/office/powerpoint/2010/main" val="81861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9DCC6C-FAD8-4B39-99B2-B8BA1D8F9F15}" type="datetime1">
              <a:rPr lang="en-US" smtClean="0"/>
              <a:t>4/22/2023</a:t>
            </a:fld>
            <a:endParaRPr lang="en-US"/>
          </a:p>
        </p:txBody>
      </p:sp>
      <p:sp>
        <p:nvSpPr>
          <p:cNvPr id="5" name="Footer Placeholder 4"/>
          <p:cNvSpPr>
            <a:spLocks noGrp="1"/>
          </p:cNvSpPr>
          <p:nvPr>
            <p:ph type="ftr" sz="quarter" idx="11"/>
          </p:nvPr>
        </p:nvSpPr>
        <p:spPr/>
        <p:txBody>
          <a:bodyPr/>
          <a:lstStyle/>
          <a:p>
            <a:r>
              <a:rPr lang="en-US"/>
              <a:t>Copyrighted. 2022 Jared Tingey.</a:t>
            </a:r>
          </a:p>
        </p:txBody>
      </p:sp>
      <p:sp>
        <p:nvSpPr>
          <p:cNvPr id="6" name="Slide Number Placeholder 5"/>
          <p:cNvSpPr>
            <a:spLocks noGrp="1"/>
          </p:cNvSpPr>
          <p:nvPr>
            <p:ph type="sldNum" sz="quarter" idx="12"/>
          </p:nvPr>
        </p:nvSpPr>
        <p:spPr/>
        <p:txBody>
          <a:bodyPr/>
          <a:lstStyle/>
          <a:p>
            <a:fld id="{2E1F3316-FBF1-4A5E-9FD5-5E0983BE00A7}" type="slidenum">
              <a:rPr lang="en-US" smtClean="0"/>
              <a:t>‹#›</a:t>
            </a:fld>
            <a:endParaRPr lang="en-US"/>
          </a:p>
        </p:txBody>
      </p:sp>
    </p:spTree>
    <p:extLst>
      <p:ext uri="{BB962C8B-B14F-4D97-AF65-F5344CB8AC3E}">
        <p14:creationId xmlns:p14="http://schemas.microsoft.com/office/powerpoint/2010/main" val="589233585"/>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9DCC6C-FAD8-4B39-99B2-B8BA1D8F9F15}" type="datetime1">
              <a:rPr lang="en-US" smtClean="0"/>
              <a:t>4/22/2023</a:t>
            </a:fld>
            <a:endParaRPr lang="en-US"/>
          </a:p>
        </p:txBody>
      </p:sp>
      <p:sp>
        <p:nvSpPr>
          <p:cNvPr id="5" name="Footer Placeholder 4"/>
          <p:cNvSpPr>
            <a:spLocks noGrp="1"/>
          </p:cNvSpPr>
          <p:nvPr>
            <p:ph type="ftr" sz="quarter" idx="11"/>
          </p:nvPr>
        </p:nvSpPr>
        <p:spPr/>
        <p:txBody>
          <a:bodyPr/>
          <a:lstStyle/>
          <a:p>
            <a:r>
              <a:rPr lang="en-US"/>
              <a:t>Copyrighted. 2022 Jared Tingey.</a:t>
            </a:r>
          </a:p>
        </p:txBody>
      </p:sp>
      <p:sp>
        <p:nvSpPr>
          <p:cNvPr id="6" name="Slide Number Placeholder 5"/>
          <p:cNvSpPr>
            <a:spLocks noGrp="1"/>
          </p:cNvSpPr>
          <p:nvPr>
            <p:ph type="sldNum" sz="quarter" idx="12"/>
          </p:nvPr>
        </p:nvSpPr>
        <p:spPr/>
        <p:txBody>
          <a:bodyPr/>
          <a:lstStyle/>
          <a:p>
            <a:fld id="{2E1F3316-FBF1-4A5E-9FD5-5E0983BE00A7}"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155300327"/>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9DCC6C-FAD8-4B39-99B2-B8BA1D8F9F15}" type="datetime1">
              <a:rPr lang="en-US" smtClean="0"/>
              <a:t>4/22/2023</a:t>
            </a:fld>
            <a:endParaRPr lang="en-US"/>
          </a:p>
        </p:txBody>
      </p:sp>
      <p:sp>
        <p:nvSpPr>
          <p:cNvPr id="5" name="Footer Placeholder 4"/>
          <p:cNvSpPr>
            <a:spLocks noGrp="1"/>
          </p:cNvSpPr>
          <p:nvPr>
            <p:ph type="ftr" sz="quarter" idx="11"/>
          </p:nvPr>
        </p:nvSpPr>
        <p:spPr/>
        <p:txBody>
          <a:bodyPr/>
          <a:lstStyle/>
          <a:p>
            <a:r>
              <a:rPr lang="en-US"/>
              <a:t>Copyrighted. 2022 Jared Tingey.</a:t>
            </a:r>
          </a:p>
        </p:txBody>
      </p:sp>
      <p:sp>
        <p:nvSpPr>
          <p:cNvPr id="6" name="Slide Number Placeholder 5"/>
          <p:cNvSpPr>
            <a:spLocks noGrp="1"/>
          </p:cNvSpPr>
          <p:nvPr>
            <p:ph type="sldNum" sz="quarter" idx="12"/>
          </p:nvPr>
        </p:nvSpPr>
        <p:spPr/>
        <p:txBody>
          <a:bodyPr/>
          <a:lstStyle/>
          <a:p>
            <a:fld id="{2E1F3316-FBF1-4A5E-9FD5-5E0983BE00A7}" type="slidenum">
              <a:rPr lang="en-US" smtClean="0"/>
              <a:t>‹#›</a:t>
            </a:fld>
            <a:endParaRPr lang="en-US"/>
          </a:p>
        </p:txBody>
      </p:sp>
    </p:spTree>
    <p:extLst>
      <p:ext uri="{BB962C8B-B14F-4D97-AF65-F5344CB8AC3E}">
        <p14:creationId xmlns:p14="http://schemas.microsoft.com/office/powerpoint/2010/main" val="2977836834"/>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9DCC6C-FAD8-4B39-99B2-B8BA1D8F9F15}" type="datetime1">
              <a:rPr lang="en-US" smtClean="0"/>
              <a:t>4/22/2023</a:t>
            </a:fld>
            <a:endParaRPr lang="en-US"/>
          </a:p>
        </p:txBody>
      </p:sp>
      <p:sp>
        <p:nvSpPr>
          <p:cNvPr id="5" name="Footer Placeholder 4"/>
          <p:cNvSpPr>
            <a:spLocks noGrp="1"/>
          </p:cNvSpPr>
          <p:nvPr>
            <p:ph type="ftr" sz="quarter" idx="11"/>
          </p:nvPr>
        </p:nvSpPr>
        <p:spPr/>
        <p:txBody>
          <a:bodyPr/>
          <a:lstStyle/>
          <a:p>
            <a:r>
              <a:rPr lang="en-US"/>
              <a:t>Copyrighted. 2022 Jared Tingey.</a:t>
            </a:r>
          </a:p>
        </p:txBody>
      </p:sp>
      <p:sp>
        <p:nvSpPr>
          <p:cNvPr id="6" name="Slide Number Placeholder 5"/>
          <p:cNvSpPr>
            <a:spLocks noGrp="1"/>
          </p:cNvSpPr>
          <p:nvPr>
            <p:ph type="sldNum" sz="quarter" idx="12"/>
          </p:nvPr>
        </p:nvSpPr>
        <p:spPr/>
        <p:txBody>
          <a:bodyPr/>
          <a:lstStyle/>
          <a:p>
            <a:fld id="{2E1F3316-FBF1-4A5E-9FD5-5E0983BE00A7}"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64723849"/>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9DCC6C-FAD8-4B39-99B2-B8BA1D8F9F15}" type="datetime1">
              <a:rPr lang="en-US" smtClean="0"/>
              <a:t>4/22/2023</a:t>
            </a:fld>
            <a:endParaRPr lang="en-US"/>
          </a:p>
        </p:txBody>
      </p:sp>
      <p:sp>
        <p:nvSpPr>
          <p:cNvPr id="5" name="Footer Placeholder 4"/>
          <p:cNvSpPr>
            <a:spLocks noGrp="1"/>
          </p:cNvSpPr>
          <p:nvPr>
            <p:ph type="ftr" sz="quarter" idx="11"/>
          </p:nvPr>
        </p:nvSpPr>
        <p:spPr/>
        <p:txBody>
          <a:bodyPr/>
          <a:lstStyle/>
          <a:p>
            <a:r>
              <a:rPr lang="en-US"/>
              <a:t>Copyrighted. 2022 Jared Tingey.</a:t>
            </a:r>
          </a:p>
        </p:txBody>
      </p:sp>
      <p:sp>
        <p:nvSpPr>
          <p:cNvPr id="6" name="Slide Number Placeholder 5"/>
          <p:cNvSpPr>
            <a:spLocks noGrp="1"/>
          </p:cNvSpPr>
          <p:nvPr>
            <p:ph type="sldNum" sz="quarter" idx="12"/>
          </p:nvPr>
        </p:nvSpPr>
        <p:spPr/>
        <p:txBody>
          <a:bodyPr/>
          <a:lstStyle/>
          <a:p>
            <a:fld id="{2E1F3316-FBF1-4A5E-9FD5-5E0983BE00A7}" type="slidenum">
              <a:rPr lang="en-US" smtClean="0"/>
              <a:t>‹#›</a:t>
            </a:fld>
            <a:endParaRPr lang="en-US"/>
          </a:p>
        </p:txBody>
      </p:sp>
    </p:spTree>
    <p:extLst>
      <p:ext uri="{BB962C8B-B14F-4D97-AF65-F5344CB8AC3E}">
        <p14:creationId xmlns:p14="http://schemas.microsoft.com/office/powerpoint/2010/main" val="2724903133"/>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669A89-96C1-4A78-A493-C2391A4EA9B4}" type="datetime1">
              <a:rPr lang="en-US" smtClean="0"/>
              <a:t>4/22/2023</a:t>
            </a:fld>
            <a:endParaRPr lang="en-US"/>
          </a:p>
        </p:txBody>
      </p:sp>
      <p:sp>
        <p:nvSpPr>
          <p:cNvPr id="5" name="Footer Placeholder 4"/>
          <p:cNvSpPr>
            <a:spLocks noGrp="1"/>
          </p:cNvSpPr>
          <p:nvPr>
            <p:ph type="ftr" sz="quarter" idx="11"/>
          </p:nvPr>
        </p:nvSpPr>
        <p:spPr/>
        <p:txBody>
          <a:bodyPr/>
          <a:lstStyle/>
          <a:p>
            <a:r>
              <a:rPr lang="en-US"/>
              <a:t>Copyrighted. 2022 Jared Tingey.</a:t>
            </a:r>
          </a:p>
        </p:txBody>
      </p:sp>
      <p:sp>
        <p:nvSpPr>
          <p:cNvPr id="6" name="Slide Number Placeholder 5"/>
          <p:cNvSpPr>
            <a:spLocks noGrp="1"/>
          </p:cNvSpPr>
          <p:nvPr>
            <p:ph type="sldNum" sz="quarter" idx="12"/>
          </p:nvPr>
        </p:nvSpPr>
        <p:spPr/>
        <p:txBody>
          <a:bodyPr/>
          <a:lstStyle/>
          <a:p>
            <a:fld id="{2E1F3316-FBF1-4A5E-9FD5-5E0983BE00A7}" type="slidenum">
              <a:rPr lang="en-US" smtClean="0"/>
              <a:t>‹#›</a:t>
            </a:fld>
            <a:endParaRPr lang="en-US"/>
          </a:p>
        </p:txBody>
      </p:sp>
    </p:spTree>
    <p:extLst>
      <p:ext uri="{BB962C8B-B14F-4D97-AF65-F5344CB8AC3E}">
        <p14:creationId xmlns:p14="http://schemas.microsoft.com/office/powerpoint/2010/main" val="26076668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1685E5-6D6A-468B-93A1-8991B8FE2932}" type="datetime1">
              <a:rPr lang="en-US" smtClean="0"/>
              <a:t>4/22/2023</a:t>
            </a:fld>
            <a:endParaRPr lang="en-US"/>
          </a:p>
        </p:txBody>
      </p:sp>
      <p:sp>
        <p:nvSpPr>
          <p:cNvPr id="5" name="Footer Placeholder 4"/>
          <p:cNvSpPr>
            <a:spLocks noGrp="1"/>
          </p:cNvSpPr>
          <p:nvPr>
            <p:ph type="ftr" sz="quarter" idx="11"/>
          </p:nvPr>
        </p:nvSpPr>
        <p:spPr/>
        <p:txBody>
          <a:bodyPr/>
          <a:lstStyle/>
          <a:p>
            <a:r>
              <a:rPr lang="en-US"/>
              <a:t>Copyrighted. 2022 Jared Tingey.</a:t>
            </a:r>
          </a:p>
        </p:txBody>
      </p:sp>
      <p:sp>
        <p:nvSpPr>
          <p:cNvPr id="6" name="Slide Number Placeholder 5"/>
          <p:cNvSpPr>
            <a:spLocks noGrp="1"/>
          </p:cNvSpPr>
          <p:nvPr>
            <p:ph type="sldNum" sz="quarter" idx="12"/>
          </p:nvPr>
        </p:nvSpPr>
        <p:spPr/>
        <p:txBody>
          <a:bodyPr/>
          <a:lstStyle/>
          <a:p>
            <a:fld id="{2E1F3316-FBF1-4A5E-9FD5-5E0983BE00A7}" type="slidenum">
              <a:rPr lang="en-US" smtClean="0"/>
              <a:t>‹#›</a:t>
            </a:fld>
            <a:endParaRPr lang="en-US"/>
          </a:p>
        </p:txBody>
      </p:sp>
    </p:spTree>
    <p:extLst>
      <p:ext uri="{BB962C8B-B14F-4D97-AF65-F5344CB8AC3E}">
        <p14:creationId xmlns:p14="http://schemas.microsoft.com/office/powerpoint/2010/main" val="22455245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3BBCA-C928-5108-1120-29918D0FC8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6C06BC-E9FD-6ED8-741F-22FB32500A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8FFACB-BDF9-5736-D391-BCAB4F5F219C}"/>
              </a:ext>
            </a:extLst>
          </p:cNvPr>
          <p:cNvSpPr>
            <a:spLocks noGrp="1"/>
          </p:cNvSpPr>
          <p:nvPr>
            <p:ph type="dt" sz="half" idx="10"/>
          </p:nvPr>
        </p:nvSpPr>
        <p:spPr/>
        <p:txBody>
          <a:bodyPr/>
          <a:lstStyle/>
          <a:p>
            <a:fld id="{C39AD770-7214-4450-80D0-E94208D9A9C3}" type="datetime1">
              <a:rPr lang="en-US" smtClean="0"/>
              <a:t>4/22/2023</a:t>
            </a:fld>
            <a:endParaRPr lang="en-US"/>
          </a:p>
        </p:txBody>
      </p:sp>
      <p:sp>
        <p:nvSpPr>
          <p:cNvPr id="5" name="Footer Placeholder 4">
            <a:extLst>
              <a:ext uri="{FF2B5EF4-FFF2-40B4-BE49-F238E27FC236}">
                <a16:creationId xmlns:a16="http://schemas.microsoft.com/office/drawing/2014/main" id="{987DD0FA-C9D5-C610-1BC3-726B3570A670}"/>
              </a:ext>
            </a:extLst>
          </p:cNvPr>
          <p:cNvSpPr>
            <a:spLocks noGrp="1"/>
          </p:cNvSpPr>
          <p:nvPr>
            <p:ph type="ftr" sz="quarter" idx="11"/>
          </p:nvPr>
        </p:nvSpPr>
        <p:spPr/>
        <p:txBody>
          <a:bodyPr/>
          <a:lstStyle/>
          <a:p>
            <a:r>
              <a:rPr lang="en-US"/>
              <a:t>Copyrighted. 2022 Jared Tingey.</a:t>
            </a:r>
          </a:p>
        </p:txBody>
      </p:sp>
      <p:sp>
        <p:nvSpPr>
          <p:cNvPr id="6" name="Slide Number Placeholder 5">
            <a:extLst>
              <a:ext uri="{FF2B5EF4-FFF2-40B4-BE49-F238E27FC236}">
                <a16:creationId xmlns:a16="http://schemas.microsoft.com/office/drawing/2014/main" id="{D192E520-0697-3EDA-D17C-478BC6E63E9D}"/>
              </a:ext>
            </a:extLst>
          </p:cNvPr>
          <p:cNvSpPr>
            <a:spLocks noGrp="1"/>
          </p:cNvSpPr>
          <p:nvPr>
            <p:ph type="sldNum" sz="quarter" idx="12"/>
          </p:nvPr>
        </p:nvSpPr>
        <p:spPr/>
        <p:txBody>
          <a:bodyPr/>
          <a:lstStyle/>
          <a:p>
            <a:fld id="{2E1F3316-FBF1-4A5E-9FD5-5E0983BE00A7}" type="slidenum">
              <a:rPr lang="en-US" smtClean="0"/>
              <a:t>‹#›</a:t>
            </a:fld>
            <a:endParaRPr lang="en-US"/>
          </a:p>
        </p:txBody>
      </p:sp>
    </p:spTree>
    <p:extLst>
      <p:ext uri="{BB962C8B-B14F-4D97-AF65-F5344CB8AC3E}">
        <p14:creationId xmlns:p14="http://schemas.microsoft.com/office/powerpoint/2010/main" val="41929713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CEC08-CAE2-FE8A-92FD-D6091E03C0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B19817-215B-0BEC-F817-1A0365BB71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AF5195-B102-3CAE-08B7-833F59DBB1DA}"/>
              </a:ext>
            </a:extLst>
          </p:cNvPr>
          <p:cNvSpPr>
            <a:spLocks noGrp="1"/>
          </p:cNvSpPr>
          <p:nvPr>
            <p:ph type="dt" sz="half" idx="10"/>
          </p:nvPr>
        </p:nvSpPr>
        <p:spPr/>
        <p:txBody>
          <a:bodyPr/>
          <a:lstStyle/>
          <a:p>
            <a:fld id="{8EFA5741-9934-4133-AE24-D8830F63BEF0}" type="datetime1">
              <a:rPr lang="en-US" smtClean="0"/>
              <a:t>4/22/2023</a:t>
            </a:fld>
            <a:endParaRPr lang="en-US"/>
          </a:p>
        </p:txBody>
      </p:sp>
      <p:sp>
        <p:nvSpPr>
          <p:cNvPr id="5" name="Footer Placeholder 4">
            <a:extLst>
              <a:ext uri="{FF2B5EF4-FFF2-40B4-BE49-F238E27FC236}">
                <a16:creationId xmlns:a16="http://schemas.microsoft.com/office/drawing/2014/main" id="{6CBB23B2-35F1-A2DE-2AB5-06F9511C46B6}"/>
              </a:ext>
            </a:extLst>
          </p:cNvPr>
          <p:cNvSpPr>
            <a:spLocks noGrp="1"/>
          </p:cNvSpPr>
          <p:nvPr>
            <p:ph type="ftr" sz="quarter" idx="11"/>
          </p:nvPr>
        </p:nvSpPr>
        <p:spPr/>
        <p:txBody>
          <a:bodyPr/>
          <a:lstStyle/>
          <a:p>
            <a:r>
              <a:rPr lang="en-US"/>
              <a:t>Copyrighted. 2022 Jared Tingey.</a:t>
            </a:r>
          </a:p>
        </p:txBody>
      </p:sp>
      <p:sp>
        <p:nvSpPr>
          <p:cNvPr id="6" name="Slide Number Placeholder 5">
            <a:extLst>
              <a:ext uri="{FF2B5EF4-FFF2-40B4-BE49-F238E27FC236}">
                <a16:creationId xmlns:a16="http://schemas.microsoft.com/office/drawing/2014/main" id="{FCC83146-FF8A-85DB-8C1B-E6DB0A1A84EA}"/>
              </a:ext>
            </a:extLst>
          </p:cNvPr>
          <p:cNvSpPr>
            <a:spLocks noGrp="1"/>
          </p:cNvSpPr>
          <p:nvPr>
            <p:ph type="sldNum" sz="quarter" idx="12"/>
          </p:nvPr>
        </p:nvSpPr>
        <p:spPr/>
        <p:txBody>
          <a:bodyPr/>
          <a:lstStyle/>
          <a:p>
            <a:fld id="{2E1F3316-FBF1-4A5E-9FD5-5E0983BE00A7}" type="slidenum">
              <a:rPr lang="en-US" smtClean="0"/>
              <a:t>‹#›</a:t>
            </a:fld>
            <a:endParaRPr lang="en-US"/>
          </a:p>
        </p:txBody>
      </p:sp>
    </p:spTree>
    <p:extLst>
      <p:ext uri="{BB962C8B-B14F-4D97-AF65-F5344CB8AC3E}">
        <p14:creationId xmlns:p14="http://schemas.microsoft.com/office/powerpoint/2010/main" val="20699916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65A78-F9A5-C04E-FD85-3F6F850B5C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84C0379-FF13-E530-4EA6-B581275BE2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CC335C-E170-FF04-F2B4-2B7BEDB576EA}"/>
              </a:ext>
            </a:extLst>
          </p:cNvPr>
          <p:cNvSpPr>
            <a:spLocks noGrp="1"/>
          </p:cNvSpPr>
          <p:nvPr>
            <p:ph type="dt" sz="half" idx="10"/>
          </p:nvPr>
        </p:nvSpPr>
        <p:spPr/>
        <p:txBody>
          <a:bodyPr/>
          <a:lstStyle/>
          <a:p>
            <a:fld id="{D3D68BBD-B833-450C-AB3C-26FD41A8660A}" type="datetime1">
              <a:rPr lang="en-US" smtClean="0"/>
              <a:t>4/22/2023</a:t>
            </a:fld>
            <a:endParaRPr lang="en-US"/>
          </a:p>
        </p:txBody>
      </p:sp>
      <p:sp>
        <p:nvSpPr>
          <p:cNvPr id="5" name="Footer Placeholder 4">
            <a:extLst>
              <a:ext uri="{FF2B5EF4-FFF2-40B4-BE49-F238E27FC236}">
                <a16:creationId xmlns:a16="http://schemas.microsoft.com/office/drawing/2014/main" id="{A956D2D3-0EBA-9F57-AFB8-B499889FD2E6}"/>
              </a:ext>
            </a:extLst>
          </p:cNvPr>
          <p:cNvSpPr>
            <a:spLocks noGrp="1"/>
          </p:cNvSpPr>
          <p:nvPr>
            <p:ph type="ftr" sz="quarter" idx="11"/>
          </p:nvPr>
        </p:nvSpPr>
        <p:spPr/>
        <p:txBody>
          <a:bodyPr/>
          <a:lstStyle/>
          <a:p>
            <a:r>
              <a:rPr lang="en-US"/>
              <a:t>Copyrighted. 2022 Jared Tingey.</a:t>
            </a:r>
          </a:p>
        </p:txBody>
      </p:sp>
      <p:sp>
        <p:nvSpPr>
          <p:cNvPr id="6" name="Slide Number Placeholder 5">
            <a:extLst>
              <a:ext uri="{FF2B5EF4-FFF2-40B4-BE49-F238E27FC236}">
                <a16:creationId xmlns:a16="http://schemas.microsoft.com/office/drawing/2014/main" id="{A3DD5D26-5C6B-5C93-534F-08F7D94EB4C2}"/>
              </a:ext>
            </a:extLst>
          </p:cNvPr>
          <p:cNvSpPr>
            <a:spLocks noGrp="1"/>
          </p:cNvSpPr>
          <p:nvPr>
            <p:ph type="sldNum" sz="quarter" idx="12"/>
          </p:nvPr>
        </p:nvSpPr>
        <p:spPr/>
        <p:txBody>
          <a:bodyPr/>
          <a:lstStyle/>
          <a:p>
            <a:fld id="{2E1F3316-FBF1-4A5E-9FD5-5E0983BE00A7}" type="slidenum">
              <a:rPr lang="en-US" smtClean="0"/>
              <a:t>‹#›</a:t>
            </a:fld>
            <a:endParaRPr lang="en-US"/>
          </a:p>
        </p:txBody>
      </p:sp>
    </p:spTree>
    <p:extLst>
      <p:ext uri="{BB962C8B-B14F-4D97-AF65-F5344CB8AC3E}">
        <p14:creationId xmlns:p14="http://schemas.microsoft.com/office/powerpoint/2010/main" val="3987917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FA5741-9934-4133-AE24-D8830F63BEF0}" type="datetime1">
              <a:rPr lang="en-US" smtClean="0"/>
              <a:t>4/22/2023</a:t>
            </a:fld>
            <a:endParaRPr lang="en-US"/>
          </a:p>
        </p:txBody>
      </p:sp>
      <p:sp>
        <p:nvSpPr>
          <p:cNvPr id="5" name="Footer Placeholder 4"/>
          <p:cNvSpPr>
            <a:spLocks noGrp="1"/>
          </p:cNvSpPr>
          <p:nvPr>
            <p:ph type="ftr" sz="quarter" idx="11"/>
          </p:nvPr>
        </p:nvSpPr>
        <p:spPr/>
        <p:txBody>
          <a:bodyPr/>
          <a:lstStyle/>
          <a:p>
            <a:r>
              <a:rPr lang="en-US"/>
              <a:t>Copyrighted. 2022 Jared Tingey.</a:t>
            </a:r>
          </a:p>
        </p:txBody>
      </p:sp>
      <p:sp>
        <p:nvSpPr>
          <p:cNvPr id="6" name="Slide Number Placeholder 5"/>
          <p:cNvSpPr>
            <a:spLocks noGrp="1"/>
          </p:cNvSpPr>
          <p:nvPr>
            <p:ph type="sldNum" sz="quarter" idx="12"/>
          </p:nvPr>
        </p:nvSpPr>
        <p:spPr/>
        <p:txBody>
          <a:bodyPr/>
          <a:lstStyle/>
          <a:p>
            <a:fld id="{2E1F3316-FBF1-4A5E-9FD5-5E0983BE00A7}" type="slidenum">
              <a:rPr lang="en-US" smtClean="0"/>
              <a:t>‹#›</a:t>
            </a:fld>
            <a:endParaRPr lang="en-US"/>
          </a:p>
        </p:txBody>
      </p:sp>
    </p:spTree>
    <p:extLst>
      <p:ext uri="{BB962C8B-B14F-4D97-AF65-F5344CB8AC3E}">
        <p14:creationId xmlns:p14="http://schemas.microsoft.com/office/powerpoint/2010/main" val="4082857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E329B-9174-0D06-5CD9-134193AB47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D761BC-4135-66F4-EAB4-4067F0CE18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942641-F4C2-A56B-DB56-FA206F66F8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8DD6D3-2EF7-469E-2F54-A2A152FD8BEF}"/>
              </a:ext>
            </a:extLst>
          </p:cNvPr>
          <p:cNvSpPr>
            <a:spLocks noGrp="1"/>
          </p:cNvSpPr>
          <p:nvPr>
            <p:ph type="dt" sz="half" idx="10"/>
          </p:nvPr>
        </p:nvSpPr>
        <p:spPr/>
        <p:txBody>
          <a:bodyPr/>
          <a:lstStyle/>
          <a:p>
            <a:fld id="{07E13A6A-BC60-4978-BD5B-A6312708E943}" type="datetime1">
              <a:rPr lang="en-US" smtClean="0"/>
              <a:t>4/22/2023</a:t>
            </a:fld>
            <a:endParaRPr lang="en-US"/>
          </a:p>
        </p:txBody>
      </p:sp>
      <p:sp>
        <p:nvSpPr>
          <p:cNvPr id="6" name="Footer Placeholder 5">
            <a:extLst>
              <a:ext uri="{FF2B5EF4-FFF2-40B4-BE49-F238E27FC236}">
                <a16:creationId xmlns:a16="http://schemas.microsoft.com/office/drawing/2014/main" id="{C8D031D1-01C9-D695-BF4C-F971F756DF2B}"/>
              </a:ext>
            </a:extLst>
          </p:cNvPr>
          <p:cNvSpPr>
            <a:spLocks noGrp="1"/>
          </p:cNvSpPr>
          <p:nvPr>
            <p:ph type="ftr" sz="quarter" idx="11"/>
          </p:nvPr>
        </p:nvSpPr>
        <p:spPr/>
        <p:txBody>
          <a:bodyPr/>
          <a:lstStyle/>
          <a:p>
            <a:r>
              <a:rPr lang="en-US"/>
              <a:t>Copyrighted. 2022 Jared Tingey.</a:t>
            </a:r>
          </a:p>
        </p:txBody>
      </p:sp>
      <p:sp>
        <p:nvSpPr>
          <p:cNvPr id="7" name="Slide Number Placeholder 6">
            <a:extLst>
              <a:ext uri="{FF2B5EF4-FFF2-40B4-BE49-F238E27FC236}">
                <a16:creationId xmlns:a16="http://schemas.microsoft.com/office/drawing/2014/main" id="{58FA6E15-1626-CDF8-14F7-DDA5B6F7A196}"/>
              </a:ext>
            </a:extLst>
          </p:cNvPr>
          <p:cNvSpPr>
            <a:spLocks noGrp="1"/>
          </p:cNvSpPr>
          <p:nvPr>
            <p:ph type="sldNum" sz="quarter" idx="12"/>
          </p:nvPr>
        </p:nvSpPr>
        <p:spPr/>
        <p:txBody>
          <a:bodyPr/>
          <a:lstStyle/>
          <a:p>
            <a:fld id="{2E1F3316-FBF1-4A5E-9FD5-5E0983BE00A7}" type="slidenum">
              <a:rPr lang="en-US" smtClean="0"/>
              <a:t>‹#›</a:t>
            </a:fld>
            <a:endParaRPr lang="en-US"/>
          </a:p>
        </p:txBody>
      </p:sp>
    </p:spTree>
    <p:extLst>
      <p:ext uri="{BB962C8B-B14F-4D97-AF65-F5344CB8AC3E}">
        <p14:creationId xmlns:p14="http://schemas.microsoft.com/office/powerpoint/2010/main" val="1919993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53013-B68C-E1AF-05CC-6211B5DC06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2CC43F-C636-EF2B-7860-516B93F101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C3463B-CE0C-04C7-651C-4FB6796E0F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A149D7-D2B0-E1D3-96B4-942DDB4629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7F9806-E73D-388D-F543-760E3B30D6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D786FB-92A3-9561-30AE-AD6FB031B4DB}"/>
              </a:ext>
            </a:extLst>
          </p:cNvPr>
          <p:cNvSpPr>
            <a:spLocks noGrp="1"/>
          </p:cNvSpPr>
          <p:nvPr>
            <p:ph type="dt" sz="half" idx="10"/>
          </p:nvPr>
        </p:nvSpPr>
        <p:spPr/>
        <p:txBody>
          <a:bodyPr/>
          <a:lstStyle/>
          <a:p>
            <a:fld id="{21894A3C-27C8-487F-8145-27C2C8527C92}" type="datetime1">
              <a:rPr lang="en-US" smtClean="0"/>
              <a:t>4/22/2023</a:t>
            </a:fld>
            <a:endParaRPr lang="en-US"/>
          </a:p>
        </p:txBody>
      </p:sp>
      <p:sp>
        <p:nvSpPr>
          <p:cNvPr id="8" name="Footer Placeholder 7">
            <a:extLst>
              <a:ext uri="{FF2B5EF4-FFF2-40B4-BE49-F238E27FC236}">
                <a16:creationId xmlns:a16="http://schemas.microsoft.com/office/drawing/2014/main" id="{4E7D21D0-7877-4AD9-E57E-FC11086560DD}"/>
              </a:ext>
            </a:extLst>
          </p:cNvPr>
          <p:cNvSpPr>
            <a:spLocks noGrp="1"/>
          </p:cNvSpPr>
          <p:nvPr>
            <p:ph type="ftr" sz="quarter" idx="11"/>
          </p:nvPr>
        </p:nvSpPr>
        <p:spPr/>
        <p:txBody>
          <a:bodyPr/>
          <a:lstStyle/>
          <a:p>
            <a:r>
              <a:rPr lang="en-US"/>
              <a:t>Copyrighted. 2022 Jared Tingey.</a:t>
            </a:r>
          </a:p>
        </p:txBody>
      </p:sp>
      <p:sp>
        <p:nvSpPr>
          <p:cNvPr id="9" name="Slide Number Placeholder 8">
            <a:extLst>
              <a:ext uri="{FF2B5EF4-FFF2-40B4-BE49-F238E27FC236}">
                <a16:creationId xmlns:a16="http://schemas.microsoft.com/office/drawing/2014/main" id="{9D90119F-9B15-3E6B-00A8-E4D087E930E6}"/>
              </a:ext>
            </a:extLst>
          </p:cNvPr>
          <p:cNvSpPr>
            <a:spLocks noGrp="1"/>
          </p:cNvSpPr>
          <p:nvPr>
            <p:ph type="sldNum" sz="quarter" idx="12"/>
          </p:nvPr>
        </p:nvSpPr>
        <p:spPr/>
        <p:txBody>
          <a:bodyPr/>
          <a:lstStyle/>
          <a:p>
            <a:fld id="{2E1F3316-FBF1-4A5E-9FD5-5E0983BE00A7}" type="slidenum">
              <a:rPr lang="en-US" smtClean="0"/>
              <a:t>‹#›</a:t>
            </a:fld>
            <a:endParaRPr lang="en-US"/>
          </a:p>
        </p:txBody>
      </p:sp>
    </p:spTree>
    <p:extLst>
      <p:ext uri="{BB962C8B-B14F-4D97-AF65-F5344CB8AC3E}">
        <p14:creationId xmlns:p14="http://schemas.microsoft.com/office/powerpoint/2010/main" val="35088544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F169B-B9F8-D5F5-E8C4-193C237E95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96F43C-A6E5-1B5B-67D0-4A4BC713D4FE}"/>
              </a:ext>
            </a:extLst>
          </p:cNvPr>
          <p:cNvSpPr>
            <a:spLocks noGrp="1"/>
          </p:cNvSpPr>
          <p:nvPr>
            <p:ph type="dt" sz="half" idx="10"/>
          </p:nvPr>
        </p:nvSpPr>
        <p:spPr/>
        <p:txBody>
          <a:bodyPr/>
          <a:lstStyle/>
          <a:p>
            <a:fld id="{FE67195E-4869-4D0F-8CFA-73FCB840CBE0}" type="datetime1">
              <a:rPr lang="en-US" smtClean="0"/>
              <a:t>4/22/2023</a:t>
            </a:fld>
            <a:endParaRPr lang="en-US"/>
          </a:p>
        </p:txBody>
      </p:sp>
      <p:sp>
        <p:nvSpPr>
          <p:cNvPr id="4" name="Footer Placeholder 3">
            <a:extLst>
              <a:ext uri="{FF2B5EF4-FFF2-40B4-BE49-F238E27FC236}">
                <a16:creationId xmlns:a16="http://schemas.microsoft.com/office/drawing/2014/main" id="{BE2997CA-02CD-6B0D-38F5-C34B26BD2CEE}"/>
              </a:ext>
            </a:extLst>
          </p:cNvPr>
          <p:cNvSpPr>
            <a:spLocks noGrp="1"/>
          </p:cNvSpPr>
          <p:nvPr>
            <p:ph type="ftr" sz="quarter" idx="11"/>
          </p:nvPr>
        </p:nvSpPr>
        <p:spPr/>
        <p:txBody>
          <a:bodyPr/>
          <a:lstStyle/>
          <a:p>
            <a:r>
              <a:rPr lang="en-US"/>
              <a:t>Copyrighted. 2022 Jared Tingey.</a:t>
            </a:r>
          </a:p>
        </p:txBody>
      </p:sp>
      <p:sp>
        <p:nvSpPr>
          <p:cNvPr id="5" name="Slide Number Placeholder 4">
            <a:extLst>
              <a:ext uri="{FF2B5EF4-FFF2-40B4-BE49-F238E27FC236}">
                <a16:creationId xmlns:a16="http://schemas.microsoft.com/office/drawing/2014/main" id="{C221B9DD-A1B5-6803-A748-0355BDE14709}"/>
              </a:ext>
            </a:extLst>
          </p:cNvPr>
          <p:cNvSpPr>
            <a:spLocks noGrp="1"/>
          </p:cNvSpPr>
          <p:nvPr>
            <p:ph type="sldNum" sz="quarter" idx="12"/>
          </p:nvPr>
        </p:nvSpPr>
        <p:spPr/>
        <p:txBody>
          <a:bodyPr/>
          <a:lstStyle/>
          <a:p>
            <a:fld id="{2E1F3316-FBF1-4A5E-9FD5-5E0983BE00A7}" type="slidenum">
              <a:rPr lang="en-US" smtClean="0"/>
              <a:t>‹#›</a:t>
            </a:fld>
            <a:endParaRPr lang="en-US"/>
          </a:p>
        </p:txBody>
      </p:sp>
    </p:spTree>
    <p:extLst>
      <p:ext uri="{BB962C8B-B14F-4D97-AF65-F5344CB8AC3E}">
        <p14:creationId xmlns:p14="http://schemas.microsoft.com/office/powerpoint/2010/main" val="14837627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1A52AB-0B33-C677-9945-12E5AD8A2E87}"/>
              </a:ext>
            </a:extLst>
          </p:cNvPr>
          <p:cNvSpPr>
            <a:spLocks noGrp="1"/>
          </p:cNvSpPr>
          <p:nvPr>
            <p:ph type="dt" sz="half" idx="10"/>
          </p:nvPr>
        </p:nvSpPr>
        <p:spPr/>
        <p:txBody>
          <a:bodyPr/>
          <a:lstStyle/>
          <a:p>
            <a:fld id="{ADE4F0B5-7DC7-4543-B065-7E2D4D442094}" type="datetime1">
              <a:rPr lang="en-US" smtClean="0"/>
              <a:t>4/22/2023</a:t>
            </a:fld>
            <a:endParaRPr lang="en-US"/>
          </a:p>
        </p:txBody>
      </p:sp>
      <p:sp>
        <p:nvSpPr>
          <p:cNvPr id="3" name="Footer Placeholder 2">
            <a:extLst>
              <a:ext uri="{FF2B5EF4-FFF2-40B4-BE49-F238E27FC236}">
                <a16:creationId xmlns:a16="http://schemas.microsoft.com/office/drawing/2014/main" id="{29A75347-A12A-6375-7183-891CF0B3990D}"/>
              </a:ext>
            </a:extLst>
          </p:cNvPr>
          <p:cNvSpPr>
            <a:spLocks noGrp="1"/>
          </p:cNvSpPr>
          <p:nvPr>
            <p:ph type="ftr" sz="quarter" idx="11"/>
          </p:nvPr>
        </p:nvSpPr>
        <p:spPr/>
        <p:txBody>
          <a:bodyPr/>
          <a:lstStyle/>
          <a:p>
            <a:r>
              <a:rPr lang="en-US"/>
              <a:t>Copyrighted. 2022 Jared Tingey.</a:t>
            </a:r>
          </a:p>
        </p:txBody>
      </p:sp>
      <p:sp>
        <p:nvSpPr>
          <p:cNvPr id="4" name="Slide Number Placeholder 3">
            <a:extLst>
              <a:ext uri="{FF2B5EF4-FFF2-40B4-BE49-F238E27FC236}">
                <a16:creationId xmlns:a16="http://schemas.microsoft.com/office/drawing/2014/main" id="{342D7912-A738-8AE4-EA38-901C460905D2}"/>
              </a:ext>
            </a:extLst>
          </p:cNvPr>
          <p:cNvSpPr>
            <a:spLocks noGrp="1"/>
          </p:cNvSpPr>
          <p:nvPr>
            <p:ph type="sldNum" sz="quarter" idx="12"/>
          </p:nvPr>
        </p:nvSpPr>
        <p:spPr/>
        <p:txBody>
          <a:bodyPr/>
          <a:lstStyle/>
          <a:p>
            <a:fld id="{2E1F3316-FBF1-4A5E-9FD5-5E0983BE00A7}" type="slidenum">
              <a:rPr lang="en-US" smtClean="0"/>
              <a:t>‹#›</a:t>
            </a:fld>
            <a:endParaRPr lang="en-US"/>
          </a:p>
        </p:txBody>
      </p:sp>
    </p:spTree>
    <p:extLst>
      <p:ext uri="{BB962C8B-B14F-4D97-AF65-F5344CB8AC3E}">
        <p14:creationId xmlns:p14="http://schemas.microsoft.com/office/powerpoint/2010/main" val="36736355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644B5-CBDE-191A-6161-5B6981A9C5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04BCBF-7CA0-725E-704B-0072A4B076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C09B20-31CF-E813-BF12-0D3A713278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E3A3D5-7422-3CCD-4B54-7F226884C090}"/>
              </a:ext>
            </a:extLst>
          </p:cNvPr>
          <p:cNvSpPr>
            <a:spLocks noGrp="1"/>
          </p:cNvSpPr>
          <p:nvPr>
            <p:ph type="dt" sz="half" idx="10"/>
          </p:nvPr>
        </p:nvSpPr>
        <p:spPr/>
        <p:txBody>
          <a:bodyPr/>
          <a:lstStyle/>
          <a:p>
            <a:fld id="{D0E1C276-D50C-4050-8721-E9F7C45ED681}" type="datetime1">
              <a:rPr lang="en-US" smtClean="0"/>
              <a:t>4/22/2023</a:t>
            </a:fld>
            <a:endParaRPr lang="en-US"/>
          </a:p>
        </p:txBody>
      </p:sp>
      <p:sp>
        <p:nvSpPr>
          <p:cNvPr id="6" name="Footer Placeholder 5">
            <a:extLst>
              <a:ext uri="{FF2B5EF4-FFF2-40B4-BE49-F238E27FC236}">
                <a16:creationId xmlns:a16="http://schemas.microsoft.com/office/drawing/2014/main" id="{5DA01A32-03D6-3D2F-983D-9222E13883EC}"/>
              </a:ext>
            </a:extLst>
          </p:cNvPr>
          <p:cNvSpPr>
            <a:spLocks noGrp="1"/>
          </p:cNvSpPr>
          <p:nvPr>
            <p:ph type="ftr" sz="quarter" idx="11"/>
          </p:nvPr>
        </p:nvSpPr>
        <p:spPr/>
        <p:txBody>
          <a:bodyPr/>
          <a:lstStyle/>
          <a:p>
            <a:r>
              <a:rPr lang="en-US"/>
              <a:t>Copyrighted. 2022 Jared Tingey.</a:t>
            </a:r>
          </a:p>
        </p:txBody>
      </p:sp>
      <p:sp>
        <p:nvSpPr>
          <p:cNvPr id="7" name="Slide Number Placeholder 6">
            <a:extLst>
              <a:ext uri="{FF2B5EF4-FFF2-40B4-BE49-F238E27FC236}">
                <a16:creationId xmlns:a16="http://schemas.microsoft.com/office/drawing/2014/main" id="{7434F5FE-7A2E-B475-23B8-7B6A2FF0D06F}"/>
              </a:ext>
            </a:extLst>
          </p:cNvPr>
          <p:cNvSpPr>
            <a:spLocks noGrp="1"/>
          </p:cNvSpPr>
          <p:nvPr>
            <p:ph type="sldNum" sz="quarter" idx="12"/>
          </p:nvPr>
        </p:nvSpPr>
        <p:spPr/>
        <p:txBody>
          <a:bodyPr/>
          <a:lstStyle/>
          <a:p>
            <a:fld id="{2E1F3316-FBF1-4A5E-9FD5-5E0983BE00A7}" type="slidenum">
              <a:rPr lang="en-US" smtClean="0"/>
              <a:t>‹#›</a:t>
            </a:fld>
            <a:endParaRPr lang="en-US"/>
          </a:p>
        </p:txBody>
      </p:sp>
    </p:spTree>
    <p:extLst>
      <p:ext uri="{BB962C8B-B14F-4D97-AF65-F5344CB8AC3E}">
        <p14:creationId xmlns:p14="http://schemas.microsoft.com/office/powerpoint/2010/main" val="5615182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6BD5B-3247-5094-7C20-417E3DE674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0D66A6-50E0-C8BE-6832-C5DF4F880E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3A254C-0E44-47D5-63C6-5BA0D6B804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FD36B9-BA98-68AE-6D0A-94714F25238D}"/>
              </a:ext>
            </a:extLst>
          </p:cNvPr>
          <p:cNvSpPr>
            <a:spLocks noGrp="1"/>
          </p:cNvSpPr>
          <p:nvPr>
            <p:ph type="dt" sz="half" idx="10"/>
          </p:nvPr>
        </p:nvSpPr>
        <p:spPr/>
        <p:txBody>
          <a:bodyPr/>
          <a:lstStyle/>
          <a:p>
            <a:fld id="{2F1D762B-2D85-4AD1-91FA-0A6B63AC4249}" type="datetime1">
              <a:rPr lang="en-US" smtClean="0"/>
              <a:t>4/22/2023</a:t>
            </a:fld>
            <a:endParaRPr lang="en-US"/>
          </a:p>
        </p:txBody>
      </p:sp>
      <p:sp>
        <p:nvSpPr>
          <p:cNvPr id="6" name="Footer Placeholder 5">
            <a:extLst>
              <a:ext uri="{FF2B5EF4-FFF2-40B4-BE49-F238E27FC236}">
                <a16:creationId xmlns:a16="http://schemas.microsoft.com/office/drawing/2014/main" id="{D37F1BCC-7A47-B543-DFDE-6DD0C751421F}"/>
              </a:ext>
            </a:extLst>
          </p:cNvPr>
          <p:cNvSpPr>
            <a:spLocks noGrp="1"/>
          </p:cNvSpPr>
          <p:nvPr>
            <p:ph type="ftr" sz="quarter" idx="11"/>
          </p:nvPr>
        </p:nvSpPr>
        <p:spPr/>
        <p:txBody>
          <a:bodyPr/>
          <a:lstStyle/>
          <a:p>
            <a:r>
              <a:rPr lang="en-US"/>
              <a:t>Copyrighted. 2022 Jared Tingey.</a:t>
            </a:r>
          </a:p>
        </p:txBody>
      </p:sp>
      <p:sp>
        <p:nvSpPr>
          <p:cNvPr id="7" name="Slide Number Placeholder 6">
            <a:extLst>
              <a:ext uri="{FF2B5EF4-FFF2-40B4-BE49-F238E27FC236}">
                <a16:creationId xmlns:a16="http://schemas.microsoft.com/office/drawing/2014/main" id="{E4BA8E30-8D50-36A8-9143-460BE46EBC18}"/>
              </a:ext>
            </a:extLst>
          </p:cNvPr>
          <p:cNvSpPr>
            <a:spLocks noGrp="1"/>
          </p:cNvSpPr>
          <p:nvPr>
            <p:ph type="sldNum" sz="quarter" idx="12"/>
          </p:nvPr>
        </p:nvSpPr>
        <p:spPr/>
        <p:txBody>
          <a:bodyPr/>
          <a:lstStyle/>
          <a:p>
            <a:fld id="{2E1F3316-FBF1-4A5E-9FD5-5E0983BE00A7}" type="slidenum">
              <a:rPr lang="en-US" smtClean="0"/>
              <a:t>‹#›</a:t>
            </a:fld>
            <a:endParaRPr lang="en-US"/>
          </a:p>
        </p:txBody>
      </p:sp>
    </p:spTree>
    <p:extLst>
      <p:ext uri="{BB962C8B-B14F-4D97-AF65-F5344CB8AC3E}">
        <p14:creationId xmlns:p14="http://schemas.microsoft.com/office/powerpoint/2010/main" val="31407677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9FD4B-C7E9-5B2B-E820-283540D51D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0A6142-6384-2E17-F0D4-14BDCC4BE3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007C6C-96C5-87E9-E38A-4A6291F6C9DA}"/>
              </a:ext>
            </a:extLst>
          </p:cNvPr>
          <p:cNvSpPr>
            <a:spLocks noGrp="1"/>
          </p:cNvSpPr>
          <p:nvPr>
            <p:ph type="dt" sz="half" idx="10"/>
          </p:nvPr>
        </p:nvSpPr>
        <p:spPr/>
        <p:txBody>
          <a:bodyPr/>
          <a:lstStyle/>
          <a:p>
            <a:fld id="{E3669A89-96C1-4A78-A493-C2391A4EA9B4}" type="datetime1">
              <a:rPr lang="en-US" smtClean="0"/>
              <a:t>4/22/2023</a:t>
            </a:fld>
            <a:endParaRPr lang="en-US"/>
          </a:p>
        </p:txBody>
      </p:sp>
      <p:sp>
        <p:nvSpPr>
          <p:cNvPr id="5" name="Footer Placeholder 4">
            <a:extLst>
              <a:ext uri="{FF2B5EF4-FFF2-40B4-BE49-F238E27FC236}">
                <a16:creationId xmlns:a16="http://schemas.microsoft.com/office/drawing/2014/main" id="{339F1A48-377D-985F-ADD8-9BC4E339C992}"/>
              </a:ext>
            </a:extLst>
          </p:cNvPr>
          <p:cNvSpPr>
            <a:spLocks noGrp="1"/>
          </p:cNvSpPr>
          <p:nvPr>
            <p:ph type="ftr" sz="quarter" idx="11"/>
          </p:nvPr>
        </p:nvSpPr>
        <p:spPr/>
        <p:txBody>
          <a:bodyPr/>
          <a:lstStyle/>
          <a:p>
            <a:r>
              <a:rPr lang="en-US"/>
              <a:t>Copyrighted. 2022 Jared Tingey.</a:t>
            </a:r>
          </a:p>
        </p:txBody>
      </p:sp>
      <p:sp>
        <p:nvSpPr>
          <p:cNvPr id="6" name="Slide Number Placeholder 5">
            <a:extLst>
              <a:ext uri="{FF2B5EF4-FFF2-40B4-BE49-F238E27FC236}">
                <a16:creationId xmlns:a16="http://schemas.microsoft.com/office/drawing/2014/main" id="{415396B1-EC4D-ABB5-1387-4422E02D79D0}"/>
              </a:ext>
            </a:extLst>
          </p:cNvPr>
          <p:cNvSpPr>
            <a:spLocks noGrp="1"/>
          </p:cNvSpPr>
          <p:nvPr>
            <p:ph type="sldNum" sz="quarter" idx="12"/>
          </p:nvPr>
        </p:nvSpPr>
        <p:spPr/>
        <p:txBody>
          <a:bodyPr/>
          <a:lstStyle/>
          <a:p>
            <a:fld id="{2E1F3316-FBF1-4A5E-9FD5-5E0983BE00A7}" type="slidenum">
              <a:rPr lang="en-US" smtClean="0"/>
              <a:t>‹#›</a:t>
            </a:fld>
            <a:endParaRPr lang="en-US"/>
          </a:p>
        </p:txBody>
      </p:sp>
    </p:spTree>
    <p:extLst>
      <p:ext uri="{BB962C8B-B14F-4D97-AF65-F5344CB8AC3E}">
        <p14:creationId xmlns:p14="http://schemas.microsoft.com/office/powerpoint/2010/main" val="27175838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ABD4AB-5CD0-67FA-7E2B-A74DDFE1AD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8EED11-85CC-00C2-7D09-6AAB80F740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4CD2DA-C0FC-A880-05E3-8D33687A9C35}"/>
              </a:ext>
            </a:extLst>
          </p:cNvPr>
          <p:cNvSpPr>
            <a:spLocks noGrp="1"/>
          </p:cNvSpPr>
          <p:nvPr>
            <p:ph type="dt" sz="half" idx="10"/>
          </p:nvPr>
        </p:nvSpPr>
        <p:spPr/>
        <p:txBody>
          <a:bodyPr/>
          <a:lstStyle/>
          <a:p>
            <a:fld id="{EA1685E5-6D6A-468B-93A1-8991B8FE2932}" type="datetime1">
              <a:rPr lang="en-US" smtClean="0"/>
              <a:t>4/22/2023</a:t>
            </a:fld>
            <a:endParaRPr lang="en-US"/>
          </a:p>
        </p:txBody>
      </p:sp>
      <p:sp>
        <p:nvSpPr>
          <p:cNvPr id="5" name="Footer Placeholder 4">
            <a:extLst>
              <a:ext uri="{FF2B5EF4-FFF2-40B4-BE49-F238E27FC236}">
                <a16:creationId xmlns:a16="http://schemas.microsoft.com/office/drawing/2014/main" id="{D2669FC8-6C74-596B-C09C-236AA44796D8}"/>
              </a:ext>
            </a:extLst>
          </p:cNvPr>
          <p:cNvSpPr>
            <a:spLocks noGrp="1"/>
          </p:cNvSpPr>
          <p:nvPr>
            <p:ph type="ftr" sz="quarter" idx="11"/>
          </p:nvPr>
        </p:nvSpPr>
        <p:spPr/>
        <p:txBody>
          <a:bodyPr/>
          <a:lstStyle/>
          <a:p>
            <a:r>
              <a:rPr lang="en-US"/>
              <a:t>Copyrighted. 2022 Jared Tingey.</a:t>
            </a:r>
          </a:p>
        </p:txBody>
      </p:sp>
      <p:sp>
        <p:nvSpPr>
          <p:cNvPr id="6" name="Slide Number Placeholder 5">
            <a:extLst>
              <a:ext uri="{FF2B5EF4-FFF2-40B4-BE49-F238E27FC236}">
                <a16:creationId xmlns:a16="http://schemas.microsoft.com/office/drawing/2014/main" id="{A73AE7CA-9CE9-4267-404E-2DED51C87003}"/>
              </a:ext>
            </a:extLst>
          </p:cNvPr>
          <p:cNvSpPr>
            <a:spLocks noGrp="1"/>
          </p:cNvSpPr>
          <p:nvPr>
            <p:ph type="sldNum" sz="quarter" idx="12"/>
          </p:nvPr>
        </p:nvSpPr>
        <p:spPr/>
        <p:txBody>
          <a:bodyPr/>
          <a:lstStyle/>
          <a:p>
            <a:fld id="{2E1F3316-FBF1-4A5E-9FD5-5E0983BE00A7}" type="slidenum">
              <a:rPr lang="en-US" smtClean="0"/>
              <a:t>‹#›</a:t>
            </a:fld>
            <a:endParaRPr lang="en-US"/>
          </a:p>
        </p:txBody>
      </p:sp>
    </p:spTree>
    <p:extLst>
      <p:ext uri="{BB962C8B-B14F-4D97-AF65-F5344CB8AC3E}">
        <p14:creationId xmlns:p14="http://schemas.microsoft.com/office/powerpoint/2010/main" val="1927884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D68BBD-B833-450C-AB3C-26FD41A8660A}" type="datetime1">
              <a:rPr lang="en-US" smtClean="0"/>
              <a:t>4/22/2023</a:t>
            </a:fld>
            <a:endParaRPr lang="en-US"/>
          </a:p>
        </p:txBody>
      </p:sp>
      <p:sp>
        <p:nvSpPr>
          <p:cNvPr id="5" name="Footer Placeholder 4"/>
          <p:cNvSpPr>
            <a:spLocks noGrp="1"/>
          </p:cNvSpPr>
          <p:nvPr>
            <p:ph type="ftr" sz="quarter" idx="11"/>
          </p:nvPr>
        </p:nvSpPr>
        <p:spPr/>
        <p:txBody>
          <a:bodyPr/>
          <a:lstStyle/>
          <a:p>
            <a:r>
              <a:rPr lang="en-US"/>
              <a:t>Copyrighted. 2022 Jared Tingey.</a:t>
            </a:r>
          </a:p>
        </p:txBody>
      </p:sp>
      <p:sp>
        <p:nvSpPr>
          <p:cNvPr id="6" name="Slide Number Placeholder 5"/>
          <p:cNvSpPr>
            <a:spLocks noGrp="1"/>
          </p:cNvSpPr>
          <p:nvPr>
            <p:ph type="sldNum" sz="quarter" idx="12"/>
          </p:nvPr>
        </p:nvSpPr>
        <p:spPr/>
        <p:txBody>
          <a:bodyPr/>
          <a:lstStyle/>
          <a:p>
            <a:fld id="{2E1F3316-FBF1-4A5E-9FD5-5E0983BE00A7}" type="slidenum">
              <a:rPr lang="en-US" smtClean="0"/>
              <a:t>‹#›</a:t>
            </a:fld>
            <a:endParaRPr lang="en-US"/>
          </a:p>
        </p:txBody>
      </p:sp>
    </p:spTree>
    <p:extLst>
      <p:ext uri="{BB962C8B-B14F-4D97-AF65-F5344CB8AC3E}">
        <p14:creationId xmlns:p14="http://schemas.microsoft.com/office/powerpoint/2010/main" val="723081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7E13A6A-BC60-4978-BD5B-A6312708E943}" type="datetime1">
              <a:rPr lang="en-US" smtClean="0"/>
              <a:t>4/22/2023</a:t>
            </a:fld>
            <a:endParaRPr lang="en-US"/>
          </a:p>
        </p:txBody>
      </p:sp>
      <p:sp>
        <p:nvSpPr>
          <p:cNvPr id="6" name="Footer Placeholder 5"/>
          <p:cNvSpPr>
            <a:spLocks noGrp="1"/>
          </p:cNvSpPr>
          <p:nvPr>
            <p:ph type="ftr" sz="quarter" idx="11"/>
          </p:nvPr>
        </p:nvSpPr>
        <p:spPr/>
        <p:txBody>
          <a:bodyPr/>
          <a:lstStyle/>
          <a:p>
            <a:r>
              <a:rPr lang="en-US"/>
              <a:t>Copyrighted. 2022 Jared Tingey.</a:t>
            </a:r>
          </a:p>
        </p:txBody>
      </p:sp>
      <p:sp>
        <p:nvSpPr>
          <p:cNvPr id="7" name="Slide Number Placeholder 6"/>
          <p:cNvSpPr>
            <a:spLocks noGrp="1"/>
          </p:cNvSpPr>
          <p:nvPr>
            <p:ph type="sldNum" sz="quarter" idx="12"/>
          </p:nvPr>
        </p:nvSpPr>
        <p:spPr/>
        <p:txBody>
          <a:bodyPr/>
          <a:lstStyle/>
          <a:p>
            <a:fld id="{2E1F3316-FBF1-4A5E-9FD5-5E0983BE00A7}" type="slidenum">
              <a:rPr lang="en-US" smtClean="0"/>
              <a:t>‹#›</a:t>
            </a:fld>
            <a:endParaRPr lang="en-US"/>
          </a:p>
        </p:txBody>
      </p:sp>
    </p:spTree>
    <p:extLst>
      <p:ext uri="{BB962C8B-B14F-4D97-AF65-F5344CB8AC3E}">
        <p14:creationId xmlns:p14="http://schemas.microsoft.com/office/powerpoint/2010/main" val="3459157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1894A3C-27C8-487F-8145-27C2C8527C92}" type="datetime1">
              <a:rPr lang="en-US" smtClean="0"/>
              <a:t>4/22/2023</a:t>
            </a:fld>
            <a:endParaRPr lang="en-US"/>
          </a:p>
        </p:txBody>
      </p:sp>
      <p:sp>
        <p:nvSpPr>
          <p:cNvPr id="8" name="Footer Placeholder 7"/>
          <p:cNvSpPr>
            <a:spLocks noGrp="1"/>
          </p:cNvSpPr>
          <p:nvPr>
            <p:ph type="ftr" sz="quarter" idx="11"/>
          </p:nvPr>
        </p:nvSpPr>
        <p:spPr/>
        <p:txBody>
          <a:bodyPr/>
          <a:lstStyle/>
          <a:p>
            <a:r>
              <a:rPr lang="en-US"/>
              <a:t>Copyrighted. 2022 Jared Tingey.</a:t>
            </a:r>
          </a:p>
        </p:txBody>
      </p:sp>
      <p:sp>
        <p:nvSpPr>
          <p:cNvPr id="9" name="Slide Number Placeholder 8"/>
          <p:cNvSpPr>
            <a:spLocks noGrp="1"/>
          </p:cNvSpPr>
          <p:nvPr>
            <p:ph type="sldNum" sz="quarter" idx="12"/>
          </p:nvPr>
        </p:nvSpPr>
        <p:spPr/>
        <p:txBody>
          <a:bodyPr/>
          <a:lstStyle/>
          <a:p>
            <a:fld id="{2E1F3316-FBF1-4A5E-9FD5-5E0983BE00A7}" type="slidenum">
              <a:rPr lang="en-US" smtClean="0"/>
              <a:t>‹#›</a:t>
            </a:fld>
            <a:endParaRPr lang="en-US"/>
          </a:p>
        </p:txBody>
      </p:sp>
    </p:spTree>
    <p:extLst>
      <p:ext uri="{BB962C8B-B14F-4D97-AF65-F5344CB8AC3E}">
        <p14:creationId xmlns:p14="http://schemas.microsoft.com/office/powerpoint/2010/main" val="729788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E67195E-4869-4D0F-8CFA-73FCB840CBE0}" type="datetime1">
              <a:rPr lang="en-US" smtClean="0"/>
              <a:t>4/22/2023</a:t>
            </a:fld>
            <a:endParaRPr lang="en-US"/>
          </a:p>
        </p:txBody>
      </p:sp>
      <p:sp>
        <p:nvSpPr>
          <p:cNvPr id="4" name="Footer Placeholder 3"/>
          <p:cNvSpPr>
            <a:spLocks noGrp="1"/>
          </p:cNvSpPr>
          <p:nvPr>
            <p:ph type="ftr" sz="quarter" idx="11"/>
          </p:nvPr>
        </p:nvSpPr>
        <p:spPr/>
        <p:txBody>
          <a:bodyPr/>
          <a:lstStyle/>
          <a:p>
            <a:r>
              <a:rPr lang="en-US"/>
              <a:t>Copyrighted. 2022 Jared Tingey.</a:t>
            </a:r>
          </a:p>
        </p:txBody>
      </p:sp>
      <p:sp>
        <p:nvSpPr>
          <p:cNvPr id="5" name="Slide Number Placeholder 4"/>
          <p:cNvSpPr>
            <a:spLocks noGrp="1"/>
          </p:cNvSpPr>
          <p:nvPr>
            <p:ph type="sldNum" sz="quarter" idx="12"/>
          </p:nvPr>
        </p:nvSpPr>
        <p:spPr/>
        <p:txBody>
          <a:bodyPr/>
          <a:lstStyle/>
          <a:p>
            <a:fld id="{2E1F3316-FBF1-4A5E-9FD5-5E0983BE00A7}" type="slidenum">
              <a:rPr lang="en-US" smtClean="0"/>
              <a:t>‹#›</a:t>
            </a:fld>
            <a:endParaRPr lang="en-US"/>
          </a:p>
        </p:txBody>
      </p:sp>
    </p:spTree>
    <p:extLst>
      <p:ext uri="{BB962C8B-B14F-4D97-AF65-F5344CB8AC3E}">
        <p14:creationId xmlns:p14="http://schemas.microsoft.com/office/powerpoint/2010/main" val="1918302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E4F0B5-7DC7-4543-B065-7E2D4D442094}" type="datetime1">
              <a:rPr lang="en-US" smtClean="0"/>
              <a:t>4/22/2023</a:t>
            </a:fld>
            <a:endParaRPr lang="en-US"/>
          </a:p>
        </p:txBody>
      </p:sp>
      <p:sp>
        <p:nvSpPr>
          <p:cNvPr id="3" name="Footer Placeholder 2"/>
          <p:cNvSpPr>
            <a:spLocks noGrp="1"/>
          </p:cNvSpPr>
          <p:nvPr>
            <p:ph type="ftr" sz="quarter" idx="11"/>
          </p:nvPr>
        </p:nvSpPr>
        <p:spPr/>
        <p:txBody>
          <a:bodyPr/>
          <a:lstStyle/>
          <a:p>
            <a:r>
              <a:rPr lang="en-US"/>
              <a:t>Copyrighted. 2022 Jared Tingey.</a:t>
            </a:r>
          </a:p>
        </p:txBody>
      </p:sp>
      <p:sp>
        <p:nvSpPr>
          <p:cNvPr id="4" name="Slide Number Placeholder 3"/>
          <p:cNvSpPr>
            <a:spLocks noGrp="1"/>
          </p:cNvSpPr>
          <p:nvPr>
            <p:ph type="sldNum" sz="quarter" idx="12"/>
          </p:nvPr>
        </p:nvSpPr>
        <p:spPr/>
        <p:txBody>
          <a:bodyPr/>
          <a:lstStyle/>
          <a:p>
            <a:fld id="{2E1F3316-FBF1-4A5E-9FD5-5E0983BE00A7}" type="slidenum">
              <a:rPr lang="en-US" smtClean="0"/>
              <a:t>‹#›</a:t>
            </a:fld>
            <a:endParaRPr lang="en-US"/>
          </a:p>
        </p:txBody>
      </p:sp>
    </p:spTree>
    <p:extLst>
      <p:ext uri="{BB962C8B-B14F-4D97-AF65-F5344CB8AC3E}">
        <p14:creationId xmlns:p14="http://schemas.microsoft.com/office/powerpoint/2010/main" val="2055934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E1C276-D50C-4050-8721-E9F7C45ED681}" type="datetime1">
              <a:rPr lang="en-US" smtClean="0"/>
              <a:t>4/22/2023</a:t>
            </a:fld>
            <a:endParaRPr lang="en-US"/>
          </a:p>
        </p:txBody>
      </p:sp>
      <p:sp>
        <p:nvSpPr>
          <p:cNvPr id="6" name="Footer Placeholder 5"/>
          <p:cNvSpPr>
            <a:spLocks noGrp="1"/>
          </p:cNvSpPr>
          <p:nvPr>
            <p:ph type="ftr" sz="quarter" idx="11"/>
          </p:nvPr>
        </p:nvSpPr>
        <p:spPr/>
        <p:txBody>
          <a:bodyPr/>
          <a:lstStyle/>
          <a:p>
            <a:r>
              <a:rPr lang="en-US"/>
              <a:t>Copyrighted. 2022 Jared Tingey.</a:t>
            </a:r>
          </a:p>
        </p:txBody>
      </p:sp>
      <p:sp>
        <p:nvSpPr>
          <p:cNvPr id="7" name="Slide Number Placeholder 6"/>
          <p:cNvSpPr>
            <a:spLocks noGrp="1"/>
          </p:cNvSpPr>
          <p:nvPr>
            <p:ph type="sldNum" sz="quarter" idx="12"/>
          </p:nvPr>
        </p:nvSpPr>
        <p:spPr/>
        <p:txBody>
          <a:bodyPr/>
          <a:lstStyle/>
          <a:p>
            <a:fld id="{2E1F3316-FBF1-4A5E-9FD5-5E0983BE00A7}" type="slidenum">
              <a:rPr lang="en-US" smtClean="0"/>
              <a:t>‹#›</a:t>
            </a:fld>
            <a:endParaRPr lang="en-US"/>
          </a:p>
        </p:txBody>
      </p:sp>
    </p:spTree>
    <p:extLst>
      <p:ext uri="{BB962C8B-B14F-4D97-AF65-F5344CB8AC3E}">
        <p14:creationId xmlns:p14="http://schemas.microsoft.com/office/powerpoint/2010/main" val="1168547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F1D762B-2D85-4AD1-91FA-0A6B63AC4249}" type="datetime1">
              <a:rPr lang="en-US" smtClean="0"/>
              <a:t>4/22/2023</a:t>
            </a:fld>
            <a:endParaRPr lang="en-US"/>
          </a:p>
        </p:txBody>
      </p:sp>
      <p:sp>
        <p:nvSpPr>
          <p:cNvPr id="6" name="Footer Placeholder 5"/>
          <p:cNvSpPr>
            <a:spLocks noGrp="1"/>
          </p:cNvSpPr>
          <p:nvPr>
            <p:ph type="ftr" sz="quarter" idx="11"/>
          </p:nvPr>
        </p:nvSpPr>
        <p:spPr/>
        <p:txBody>
          <a:bodyPr/>
          <a:lstStyle/>
          <a:p>
            <a:r>
              <a:rPr lang="en-US"/>
              <a:t>Copyrighted. 2022 Jared Tingey.</a:t>
            </a:r>
          </a:p>
        </p:txBody>
      </p:sp>
      <p:sp>
        <p:nvSpPr>
          <p:cNvPr id="7" name="Slide Number Placeholder 6"/>
          <p:cNvSpPr>
            <a:spLocks noGrp="1"/>
          </p:cNvSpPr>
          <p:nvPr>
            <p:ph type="sldNum" sz="quarter" idx="12"/>
          </p:nvPr>
        </p:nvSpPr>
        <p:spPr/>
        <p:txBody>
          <a:bodyPr/>
          <a:lstStyle/>
          <a:p>
            <a:fld id="{2E1F3316-FBF1-4A5E-9FD5-5E0983BE00A7}" type="slidenum">
              <a:rPr lang="en-US" smtClean="0"/>
              <a:t>‹#›</a:t>
            </a:fld>
            <a:endParaRPr lang="en-US"/>
          </a:p>
        </p:txBody>
      </p:sp>
    </p:spTree>
    <p:extLst>
      <p:ext uri="{BB962C8B-B14F-4D97-AF65-F5344CB8AC3E}">
        <p14:creationId xmlns:p14="http://schemas.microsoft.com/office/powerpoint/2010/main" val="2881362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09DCC6C-FAD8-4B39-99B2-B8BA1D8F9F15}" type="datetime1">
              <a:rPr lang="en-US" smtClean="0"/>
              <a:t>4/22/2023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Copyrighted. 2022 Jared Tingey.</a:t>
            </a: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E1F3316-FBF1-4A5E-9FD5-5E0983BE00A7}" type="slidenum">
              <a:rPr lang="en-US" smtClean="0"/>
              <a:t>‹#›</a:t>
            </a:fld>
            <a:endParaRPr lang="en-US"/>
          </a:p>
        </p:txBody>
      </p:sp>
    </p:spTree>
    <p:extLst>
      <p:ext uri="{BB962C8B-B14F-4D97-AF65-F5344CB8AC3E}">
        <p14:creationId xmlns:p14="http://schemas.microsoft.com/office/powerpoint/2010/main" val="303444278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Lst>
  <p:hf sldNum="0"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54406F-37F9-6349-D4C0-7E4724DD6D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78331E-8153-083E-FA77-2B8B7F2FE2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10482E-E1FF-16D8-4BEE-85B35D7AD5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9DCC6C-FAD8-4B39-99B2-B8BA1D8F9F15}" type="datetime1">
              <a:rPr lang="en-US" smtClean="0"/>
              <a:t>4/22/2023</a:t>
            </a:fld>
            <a:endParaRPr lang="en-US"/>
          </a:p>
        </p:txBody>
      </p:sp>
      <p:sp>
        <p:nvSpPr>
          <p:cNvPr id="5" name="Footer Placeholder 4">
            <a:extLst>
              <a:ext uri="{FF2B5EF4-FFF2-40B4-BE49-F238E27FC236}">
                <a16:creationId xmlns:a16="http://schemas.microsoft.com/office/drawing/2014/main" id="{D640CFC7-5FE4-B317-591E-7D0E25FD20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Copyrighted. 2022 Jared Tingey.</a:t>
            </a:r>
          </a:p>
        </p:txBody>
      </p:sp>
      <p:sp>
        <p:nvSpPr>
          <p:cNvPr id="6" name="Slide Number Placeholder 5">
            <a:extLst>
              <a:ext uri="{FF2B5EF4-FFF2-40B4-BE49-F238E27FC236}">
                <a16:creationId xmlns:a16="http://schemas.microsoft.com/office/drawing/2014/main" id="{3D81C30D-3448-27D7-E16A-46AF6C37FC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1F3316-FBF1-4A5E-9FD5-5E0983BE00A7}" type="slidenum">
              <a:rPr lang="en-US" smtClean="0"/>
              <a:t>‹#›</a:t>
            </a:fld>
            <a:endParaRPr lang="en-US"/>
          </a:p>
        </p:txBody>
      </p:sp>
    </p:spTree>
    <p:extLst>
      <p:ext uri="{BB962C8B-B14F-4D97-AF65-F5344CB8AC3E}">
        <p14:creationId xmlns:p14="http://schemas.microsoft.com/office/powerpoint/2010/main" val="2523344454"/>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jp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3.xml"/><Relationship Id="rId5" Type="http://schemas.openxmlformats.org/officeDocument/2006/relationships/image" Target="../media/image25.jpeg"/><Relationship Id="rId4" Type="http://schemas.openxmlformats.org/officeDocument/2006/relationships/image" Target="../media/image27.jpe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ideo" Target="https://www.youtube.com/embed/tGAZm03bQ9w?feature=oembed" TargetMode="External"/><Relationship Id="rId4" Type="http://schemas.openxmlformats.org/officeDocument/2006/relationships/image" Target="../media/image29.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s://advance.lexis.com/document/midlinetitle/?pdmfid=1000516&amp;crid=ea9b7591-d33f-4d7a-a62b-a88034062448&amp;pddocfullpath=%2Fshared%2Fdocument%2Fcases%2Furn%3AcontentItem%3A438V-B7H0-0039-404M-00000-00&amp;pdcomponentid=10775&amp;ecomp=hmhdk&amp;earg=sr4&amp;prid=7e8c5c48-0cb1-4d81-bb61-2d54172062e2"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s://www.flickr.com/photos/a4gpa/2704322986" TargetMode="External"/><Relationship Id="rId5" Type="http://schemas.openxmlformats.org/officeDocument/2006/relationships/image" Target="../media/image6.jpg"/><Relationship Id="rId4" Type="http://schemas.openxmlformats.org/officeDocument/2006/relationships/hyperlink" Target="https://www.flickr.com/photos/11020019@N04/43247063431"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ideo" Target="https://www.youtube.com/embed/I8t52ROZCxg?start=25&amp;feature=oembed" TargetMode="Externa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97FD57-B3B1-EA8F-6C10-ED8480D3E076}"/>
              </a:ext>
            </a:extLst>
          </p:cNvPr>
          <p:cNvSpPr txBox="1"/>
          <p:nvPr/>
        </p:nvSpPr>
        <p:spPr>
          <a:xfrm>
            <a:off x="655320" y="959784"/>
            <a:ext cx="10881360" cy="5201360"/>
          </a:xfrm>
          <a:prstGeom prst="rect">
            <a:avLst/>
          </a:prstGeom>
          <a:solidFill>
            <a:schemeClr val="accent1">
              <a:lumMod val="75000"/>
            </a:schemeClr>
          </a:solidFill>
          <a:ln w="117475">
            <a:solidFill>
              <a:schemeClr val="tx1"/>
            </a:solidFill>
          </a:ln>
        </p:spPr>
        <p:txBody>
          <a:bodyPr wrap="square" rtlCol="0">
            <a:spAutoFit/>
          </a:bodyPr>
          <a:lstStyle/>
          <a:p>
            <a:pPr algn="ctr">
              <a:lnSpc>
                <a:spcPts val="8300"/>
              </a:lnSpc>
            </a:pPr>
            <a:endParaRPr lang="en-US" sz="54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endParaRPr>
          </a:p>
          <a:p>
            <a:pPr algn="ctr">
              <a:lnSpc>
                <a:spcPts val="8300"/>
              </a:lnSpc>
            </a:pPr>
            <a:r>
              <a:rPr lang="en-US" sz="54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Cunningham v. Weber County – Now What?</a:t>
            </a:r>
          </a:p>
          <a:p>
            <a:pPr algn="ctr">
              <a:lnSpc>
                <a:spcPts val="8300"/>
              </a:lnSpc>
            </a:pPr>
            <a:r>
              <a:rPr lang="en-US" sz="20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(Drafting Enforceable Provisions to Shift Liability, and Other Effective Alternatives)</a:t>
            </a:r>
          </a:p>
          <a:p>
            <a:pPr algn="ctr">
              <a:lnSpc>
                <a:spcPts val="8300"/>
              </a:lnSpc>
            </a:pPr>
            <a:endParaRPr lang="en-US" sz="20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endParaRPr>
          </a:p>
        </p:txBody>
      </p:sp>
      <p:sp>
        <p:nvSpPr>
          <p:cNvPr id="3" name="Footer Placeholder 2">
            <a:extLst>
              <a:ext uri="{FF2B5EF4-FFF2-40B4-BE49-F238E27FC236}">
                <a16:creationId xmlns:a16="http://schemas.microsoft.com/office/drawing/2014/main" id="{99C129DC-43BA-7158-904F-B9C4AC650F37}"/>
              </a:ext>
            </a:extLst>
          </p:cNvPr>
          <p:cNvSpPr>
            <a:spLocks noGrp="1"/>
          </p:cNvSpPr>
          <p:nvPr>
            <p:ph type="ftr" sz="quarter" idx="11"/>
          </p:nvPr>
        </p:nvSpPr>
        <p:spPr>
          <a:xfrm>
            <a:off x="10420689" y="6594613"/>
            <a:ext cx="1927553" cy="413226"/>
          </a:xfrm>
        </p:spPr>
        <p:txBody>
          <a:bodyPr/>
          <a:lstStyle/>
          <a:p>
            <a:r>
              <a:rPr lang="en-US" dirty="0"/>
              <a:t>Copyrighted. 2023 Jared Tingey.</a:t>
            </a:r>
          </a:p>
        </p:txBody>
      </p:sp>
    </p:spTree>
    <p:extLst>
      <p:ext uri="{BB962C8B-B14F-4D97-AF65-F5344CB8AC3E}">
        <p14:creationId xmlns:p14="http://schemas.microsoft.com/office/powerpoint/2010/main" val="3783561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3FDD158-8467-5A33-039B-9980BB85FAD7}"/>
              </a:ext>
            </a:extLst>
          </p:cNvPr>
          <p:cNvSpPr>
            <a:spLocks noGrp="1"/>
          </p:cNvSpPr>
          <p:nvPr>
            <p:ph type="ftr" sz="quarter" idx="11"/>
          </p:nvPr>
        </p:nvSpPr>
        <p:spPr>
          <a:xfrm>
            <a:off x="10413005" y="6586929"/>
            <a:ext cx="6297612" cy="365125"/>
          </a:xfrm>
        </p:spPr>
        <p:txBody>
          <a:bodyPr/>
          <a:lstStyle/>
          <a:p>
            <a:r>
              <a:rPr lang="en-US" dirty="0"/>
              <a:t>Copyrighted. 2023 Jared Tingey.</a:t>
            </a:r>
          </a:p>
        </p:txBody>
      </p:sp>
      <p:sp>
        <p:nvSpPr>
          <p:cNvPr id="3" name="TextBox 2">
            <a:extLst>
              <a:ext uri="{FF2B5EF4-FFF2-40B4-BE49-F238E27FC236}">
                <a16:creationId xmlns:a16="http://schemas.microsoft.com/office/drawing/2014/main" id="{CD12D207-87D2-BB49-B666-679991C8653C}"/>
              </a:ext>
            </a:extLst>
          </p:cNvPr>
          <p:cNvSpPr txBox="1"/>
          <p:nvPr/>
        </p:nvSpPr>
        <p:spPr>
          <a:xfrm>
            <a:off x="655320" y="510000"/>
            <a:ext cx="10881360" cy="707886"/>
          </a:xfrm>
          <a:prstGeom prst="rect">
            <a:avLst/>
          </a:prstGeom>
          <a:solidFill>
            <a:schemeClr val="accent1">
              <a:lumMod val="75000"/>
            </a:schemeClr>
          </a:solidFill>
          <a:ln w="28575">
            <a:solidFill>
              <a:schemeClr val="tx1"/>
            </a:solidFill>
          </a:ln>
        </p:spPr>
        <p:txBody>
          <a:bodyPr wrap="square" rtlCol="0">
            <a:spAutoFit/>
          </a:bodyPr>
          <a:lstStyle/>
          <a:p>
            <a:pPr algn="ctr"/>
            <a:r>
              <a:rPr lang="en-US" sz="40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THIS IS A TEST</a:t>
            </a:r>
          </a:p>
        </p:txBody>
      </p:sp>
      <p:pic>
        <p:nvPicPr>
          <p:cNvPr id="8194" name="Picture 2" descr="I don't always lose But when I do, I win - Flirt Test Chuck Norris -  quickmeme">
            <a:extLst>
              <a:ext uri="{FF2B5EF4-FFF2-40B4-BE49-F238E27FC236}">
                <a16:creationId xmlns:a16="http://schemas.microsoft.com/office/drawing/2014/main" id="{05251812-E678-96F6-0A61-78A51EDFB4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5337" y="1419258"/>
            <a:ext cx="4101326" cy="516767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4190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3FDD158-8467-5A33-039B-9980BB85FAD7}"/>
              </a:ext>
            </a:extLst>
          </p:cNvPr>
          <p:cNvSpPr>
            <a:spLocks noGrp="1"/>
          </p:cNvSpPr>
          <p:nvPr>
            <p:ph type="ftr" sz="quarter" idx="11"/>
          </p:nvPr>
        </p:nvSpPr>
        <p:spPr>
          <a:xfrm>
            <a:off x="10413005" y="6586929"/>
            <a:ext cx="6297612" cy="365125"/>
          </a:xfrm>
        </p:spPr>
        <p:txBody>
          <a:bodyPr/>
          <a:lstStyle/>
          <a:p>
            <a:r>
              <a:rPr lang="en-US" dirty="0"/>
              <a:t>Copyrighted. 2023 Jared Tingey.</a:t>
            </a:r>
          </a:p>
        </p:txBody>
      </p:sp>
      <p:sp>
        <p:nvSpPr>
          <p:cNvPr id="3" name="TextBox 2">
            <a:extLst>
              <a:ext uri="{FF2B5EF4-FFF2-40B4-BE49-F238E27FC236}">
                <a16:creationId xmlns:a16="http://schemas.microsoft.com/office/drawing/2014/main" id="{CD12D207-87D2-BB49-B666-679991C8653C}"/>
              </a:ext>
            </a:extLst>
          </p:cNvPr>
          <p:cNvSpPr txBox="1"/>
          <p:nvPr/>
        </p:nvSpPr>
        <p:spPr>
          <a:xfrm>
            <a:off x="655316" y="141290"/>
            <a:ext cx="10881360" cy="707886"/>
          </a:xfrm>
          <a:prstGeom prst="rect">
            <a:avLst/>
          </a:prstGeom>
          <a:solidFill>
            <a:schemeClr val="accent1">
              <a:lumMod val="75000"/>
            </a:schemeClr>
          </a:solidFill>
          <a:ln w="28575">
            <a:solidFill>
              <a:schemeClr val="tx1"/>
            </a:solidFill>
          </a:ln>
        </p:spPr>
        <p:txBody>
          <a:bodyPr wrap="square" rtlCol="0">
            <a:spAutoFit/>
          </a:bodyPr>
          <a:lstStyle/>
          <a:p>
            <a:pPr algn="ctr"/>
            <a:r>
              <a:rPr lang="en-US" sz="40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Union Pacific v. El Paso Gas</a:t>
            </a:r>
          </a:p>
        </p:txBody>
      </p:sp>
      <p:pic>
        <p:nvPicPr>
          <p:cNvPr id="11266" name="Picture 2" descr="Most Dangerous Train &amp; Helicopter Crashing Compilation - Epic Big Train Hits  Truck And Car - YouTube">
            <a:extLst>
              <a:ext uri="{FF2B5EF4-FFF2-40B4-BE49-F238E27FC236}">
                <a16:creationId xmlns:a16="http://schemas.microsoft.com/office/drawing/2014/main" id="{9D641B26-F259-EC9D-B3A4-14061D778C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671" y="1015870"/>
            <a:ext cx="9650650" cy="540436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453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3FDD158-8467-5A33-039B-9980BB85FAD7}"/>
              </a:ext>
            </a:extLst>
          </p:cNvPr>
          <p:cNvSpPr>
            <a:spLocks noGrp="1"/>
          </p:cNvSpPr>
          <p:nvPr>
            <p:ph type="ftr" sz="quarter" idx="11"/>
          </p:nvPr>
        </p:nvSpPr>
        <p:spPr>
          <a:xfrm>
            <a:off x="10413005" y="6586929"/>
            <a:ext cx="6297612" cy="365125"/>
          </a:xfrm>
        </p:spPr>
        <p:txBody>
          <a:bodyPr/>
          <a:lstStyle/>
          <a:p>
            <a:r>
              <a:rPr lang="en-US" dirty="0"/>
              <a:t>Copyrighted. 2023 Jared Tingey.</a:t>
            </a:r>
          </a:p>
        </p:txBody>
      </p:sp>
      <p:sp>
        <p:nvSpPr>
          <p:cNvPr id="3" name="TextBox 2">
            <a:extLst>
              <a:ext uri="{FF2B5EF4-FFF2-40B4-BE49-F238E27FC236}">
                <a16:creationId xmlns:a16="http://schemas.microsoft.com/office/drawing/2014/main" id="{CD12D207-87D2-BB49-B666-679991C8653C}"/>
              </a:ext>
            </a:extLst>
          </p:cNvPr>
          <p:cNvSpPr txBox="1"/>
          <p:nvPr/>
        </p:nvSpPr>
        <p:spPr>
          <a:xfrm>
            <a:off x="655316" y="141290"/>
            <a:ext cx="10881360" cy="707886"/>
          </a:xfrm>
          <a:prstGeom prst="rect">
            <a:avLst/>
          </a:prstGeom>
          <a:solidFill>
            <a:schemeClr val="accent1">
              <a:lumMod val="75000"/>
            </a:schemeClr>
          </a:solidFill>
          <a:ln w="28575">
            <a:solidFill>
              <a:schemeClr val="tx1"/>
            </a:solidFill>
          </a:ln>
        </p:spPr>
        <p:txBody>
          <a:bodyPr wrap="square" rtlCol="0">
            <a:spAutoFit/>
          </a:bodyPr>
          <a:lstStyle/>
          <a:p>
            <a:pPr algn="ctr"/>
            <a:r>
              <a:rPr lang="en-US" sz="40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Union Pacific v. El Paso Gas</a:t>
            </a:r>
          </a:p>
        </p:txBody>
      </p:sp>
      <p:sp>
        <p:nvSpPr>
          <p:cNvPr id="4" name="TextBox 3">
            <a:extLst>
              <a:ext uri="{FF2B5EF4-FFF2-40B4-BE49-F238E27FC236}">
                <a16:creationId xmlns:a16="http://schemas.microsoft.com/office/drawing/2014/main" id="{EF92BA69-756E-326E-09C0-ABAA6C9BDF14}"/>
              </a:ext>
            </a:extLst>
          </p:cNvPr>
          <p:cNvSpPr txBox="1"/>
          <p:nvPr/>
        </p:nvSpPr>
        <p:spPr>
          <a:xfrm>
            <a:off x="655316" y="980201"/>
            <a:ext cx="10881360" cy="5478423"/>
          </a:xfrm>
          <a:prstGeom prst="rect">
            <a:avLst/>
          </a:prstGeom>
          <a:solidFill>
            <a:schemeClr val="accent1">
              <a:lumMod val="75000"/>
            </a:schemeClr>
          </a:solidFill>
          <a:ln w="28575">
            <a:solidFill>
              <a:schemeClr val="tx1"/>
            </a:solidFill>
          </a:ln>
        </p:spPr>
        <p:txBody>
          <a:bodyPr wrap="square" rtlCol="0">
            <a:spAutoFit/>
          </a:bodyPr>
          <a:lstStyle/>
          <a:p>
            <a:r>
              <a:rPr lang="en-US" sz="28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 * * from and against any and all liability, loss, damage, claims, * * * </a:t>
            </a:r>
            <a:r>
              <a:rPr lang="en-US" sz="2800" dirty="0">
                <a:solidFill>
                  <a:srgbClr val="FFFF00"/>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of whatsoever nature</a:t>
            </a:r>
            <a:r>
              <a:rPr lang="en-US" sz="28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 * * * </a:t>
            </a:r>
          </a:p>
          <a:p>
            <a:r>
              <a:rPr lang="en-US" sz="28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growing out of injury or harm to or death of persons whomsoever, or loss or destruction of or damage to property whatsoever, including the pipeline, when such injury, harm, death, loss, destruction or damage, </a:t>
            </a:r>
            <a:r>
              <a:rPr lang="en-US" sz="2800" dirty="0">
                <a:solidFill>
                  <a:srgbClr val="FFFF00"/>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howsoever caused</a:t>
            </a:r>
            <a:r>
              <a:rPr lang="en-US" sz="28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 grows out of or arises from the bursting of or leaks in the pipeline, </a:t>
            </a:r>
            <a:r>
              <a:rPr lang="en-US" sz="2800" dirty="0">
                <a:solidFill>
                  <a:srgbClr val="FFFF00"/>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or in any other way whatsoever </a:t>
            </a:r>
            <a:r>
              <a:rPr lang="en-US" sz="28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is due to or arises because of </a:t>
            </a:r>
            <a:r>
              <a:rPr lang="en-US" sz="2800" dirty="0">
                <a:solidFill>
                  <a:srgbClr val="FFFF00"/>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the existence of the pipeline</a:t>
            </a:r>
            <a:r>
              <a:rPr lang="en-US" sz="28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 or the construction, operation, </a:t>
            </a:r>
            <a:r>
              <a:rPr lang="en-US" sz="2800" dirty="0">
                <a:solidFill>
                  <a:srgbClr val="FFFF00"/>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maintenance</a:t>
            </a:r>
            <a:r>
              <a:rPr lang="en-US" sz="28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 repair, renewal,  reconstruction or use of the pipeline or any part thereof, or to the contents therein or therefrom.”</a:t>
            </a:r>
          </a:p>
          <a:p>
            <a:pPr marL="457200" indent="-457200">
              <a:buFont typeface="Arial" panose="020B0604020202020204" pitchFamily="34" charset="0"/>
              <a:buChar char="•"/>
            </a:pPr>
            <a:endParaRPr lang="en-US" sz="14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endParaRPr>
          </a:p>
        </p:txBody>
      </p:sp>
      <p:sp>
        <p:nvSpPr>
          <p:cNvPr id="6" name="TextBox 5">
            <a:extLst>
              <a:ext uri="{FF2B5EF4-FFF2-40B4-BE49-F238E27FC236}">
                <a16:creationId xmlns:a16="http://schemas.microsoft.com/office/drawing/2014/main" id="{EF685A9F-37ED-9D6C-A947-4DA6D4E193B2}"/>
              </a:ext>
            </a:extLst>
          </p:cNvPr>
          <p:cNvSpPr txBox="1"/>
          <p:nvPr/>
        </p:nvSpPr>
        <p:spPr>
          <a:xfrm rot="20766371">
            <a:off x="1140755" y="2998645"/>
            <a:ext cx="9910482" cy="707886"/>
          </a:xfrm>
          <a:prstGeom prst="rect">
            <a:avLst/>
          </a:prstGeom>
          <a:solidFill>
            <a:schemeClr val="tx1"/>
          </a:solidFill>
        </p:spPr>
        <p:txBody>
          <a:bodyPr wrap="square" rtlCol="0">
            <a:spAutoFit/>
          </a:bodyPr>
          <a:lstStyle/>
          <a:p>
            <a:pPr algn="ctr"/>
            <a:r>
              <a:rPr lang="en-US" sz="4000" b="1" dirty="0">
                <a:solidFill>
                  <a:srgbClr val="FF0000"/>
                </a:solidFill>
              </a:rPr>
              <a:t>NOT CLEAR AND UNMISTAKABLE</a:t>
            </a:r>
          </a:p>
        </p:txBody>
      </p:sp>
    </p:spTree>
    <p:extLst>
      <p:ext uri="{BB962C8B-B14F-4D97-AF65-F5344CB8AC3E}">
        <p14:creationId xmlns:p14="http://schemas.microsoft.com/office/powerpoint/2010/main" val="196041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3FDD158-8467-5A33-039B-9980BB85FAD7}"/>
              </a:ext>
            </a:extLst>
          </p:cNvPr>
          <p:cNvSpPr>
            <a:spLocks noGrp="1"/>
          </p:cNvSpPr>
          <p:nvPr>
            <p:ph type="ftr" sz="quarter" idx="11"/>
          </p:nvPr>
        </p:nvSpPr>
        <p:spPr>
          <a:xfrm>
            <a:off x="10413005" y="6586929"/>
            <a:ext cx="6297612" cy="365125"/>
          </a:xfrm>
        </p:spPr>
        <p:txBody>
          <a:bodyPr/>
          <a:lstStyle/>
          <a:p>
            <a:r>
              <a:rPr lang="en-US" dirty="0"/>
              <a:t>Copyrighted. 2023 Jared Tingey.</a:t>
            </a:r>
          </a:p>
        </p:txBody>
      </p:sp>
      <p:sp>
        <p:nvSpPr>
          <p:cNvPr id="3" name="TextBox 2">
            <a:extLst>
              <a:ext uri="{FF2B5EF4-FFF2-40B4-BE49-F238E27FC236}">
                <a16:creationId xmlns:a16="http://schemas.microsoft.com/office/drawing/2014/main" id="{CD12D207-87D2-BB49-B666-679991C8653C}"/>
              </a:ext>
            </a:extLst>
          </p:cNvPr>
          <p:cNvSpPr txBox="1"/>
          <p:nvPr/>
        </p:nvSpPr>
        <p:spPr>
          <a:xfrm>
            <a:off x="655316" y="141290"/>
            <a:ext cx="10881360" cy="707886"/>
          </a:xfrm>
          <a:prstGeom prst="rect">
            <a:avLst/>
          </a:prstGeom>
          <a:solidFill>
            <a:schemeClr val="accent1">
              <a:lumMod val="75000"/>
            </a:schemeClr>
          </a:solidFill>
          <a:ln w="28575">
            <a:solidFill>
              <a:schemeClr val="tx1"/>
            </a:solidFill>
          </a:ln>
        </p:spPr>
        <p:txBody>
          <a:bodyPr wrap="square" rtlCol="0">
            <a:spAutoFit/>
          </a:bodyPr>
          <a:lstStyle/>
          <a:p>
            <a:pPr algn="ctr"/>
            <a:r>
              <a:rPr lang="en-US" sz="40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Russ v. Woodside Homes</a:t>
            </a:r>
          </a:p>
        </p:txBody>
      </p:sp>
      <p:pic>
        <p:nvPicPr>
          <p:cNvPr id="12292" name="Picture 4" descr="Construction Sites - Hazards to the Public - Searcy Law">
            <a:extLst>
              <a:ext uri="{FF2B5EF4-FFF2-40B4-BE49-F238E27FC236}">
                <a16:creationId xmlns:a16="http://schemas.microsoft.com/office/drawing/2014/main" id="{3C864A7F-7203-E48C-CB87-81947E3EC4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3705" y="1103358"/>
            <a:ext cx="7564581" cy="566613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96733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3FDD158-8467-5A33-039B-9980BB85FAD7}"/>
              </a:ext>
            </a:extLst>
          </p:cNvPr>
          <p:cNvSpPr>
            <a:spLocks noGrp="1"/>
          </p:cNvSpPr>
          <p:nvPr>
            <p:ph type="ftr" sz="quarter" idx="11"/>
          </p:nvPr>
        </p:nvSpPr>
        <p:spPr>
          <a:xfrm>
            <a:off x="10413005" y="6586929"/>
            <a:ext cx="6297612" cy="365125"/>
          </a:xfrm>
        </p:spPr>
        <p:txBody>
          <a:bodyPr/>
          <a:lstStyle/>
          <a:p>
            <a:r>
              <a:rPr lang="en-US" dirty="0"/>
              <a:t>Copyrighted. 2023 Jared Tingey.</a:t>
            </a:r>
          </a:p>
        </p:txBody>
      </p:sp>
      <p:sp>
        <p:nvSpPr>
          <p:cNvPr id="3" name="TextBox 2">
            <a:extLst>
              <a:ext uri="{FF2B5EF4-FFF2-40B4-BE49-F238E27FC236}">
                <a16:creationId xmlns:a16="http://schemas.microsoft.com/office/drawing/2014/main" id="{CD12D207-87D2-BB49-B666-679991C8653C}"/>
              </a:ext>
            </a:extLst>
          </p:cNvPr>
          <p:cNvSpPr txBox="1"/>
          <p:nvPr/>
        </p:nvSpPr>
        <p:spPr>
          <a:xfrm>
            <a:off x="655316" y="141290"/>
            <a:ext cx="10881360" cy="707886"/>
          </a:xfrm>
          <a:prstGeom prst="rect">
            <a:avLst/>
          </a:prstGeom>
          <a:solidFill>
            <a:schemeClr val="accent1">
              <a:lumMod val="75000"/>
            </a:schemeClr>
          </a:solidFill>
          <a:ln w="28575">
            <a:solidFill>
              <a:schemeClr val="tx1"/>
            </a:solidFill>
          </a:ln>
        </p:spPr>
        <p:txBody>
          <a:bodyPr wrap="square" rtlCol="0">
            <a:spAutoFit/>
          </a:bodyPr>
          <a:lstStyle/>
          <a:p>
            <a:pPr algn="ctr"/>
            <a:r>
              <a:rPr lang="en-US" sz="40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Russ v. Woodside Homes</a:t>
            </a:r>
          </a:p>
        </p:txBody>
      </p:sp>
      <p:sp>
        <p:nvSpPr>
          <p:cNvPr id="4" name="TextBox 3">
            <a:extLst>
              <a:ext uri="{FF2B5EF4-FFF2-40B4-BE49-F238E27FC236}">
                <a16:creationId xmlns:a16="http://schemas.microsoft.com/office/drawing/2014/main" id="{EF92BA69-756E-326E-09C0-ABAA6C9BDF14}"/>
              </a:ext>
            </a:extLst>
          </p:cNvPr>
          <p:cNvSpPr txBox="1"/>
          <p:nvPr/>
        </p:nvSpPr>
        <p:spPr>
          <a:xfrm>
            <a:off x="655316" y="980201"/>
            <a:ext cx="10881360" cy="3754874"/>
          </a:xfrm>
          <a:prstGeom prst="rect">
            <a:avLst/>
          </a:prstGeom>
          <a:solidFill>
            <a:schemeClr val="accent1">
              <a:lumMod val="75000"/>
            </a:schemeClr>
          </a:solidFill>
          <a:ln w="28575">
            <a:solidFill>
              <a:schemeClr val="tx1"/>
            </a:solidFill>
          </a:ln>
        </p:spPr>
        <p:txBody>
          <a:bodyPr wrap="square" rtlCol="0">
            <a:spAutoFit/>
          </a:bodyPr>
          <a:lstStyle/>
          <a:p>
            <a:r>
              <a:rPr lang="en-US" sz="2800" b="0" i="0" dirty="0">
                <a:solidFill>
                  <a:schemeClr val="bg1"/>
                </a:solidFill>
                <a:effectLst>
                  <a:outerShdw blurRad="50800" dist="50800" dir="5400000" algn="ctr" rotWithShape="0">
                    <a:schemeClr val="tx1"/>
                  </a:outerShdw>
                </a:effectLst>
                <a:latin typeface="verdana" panose="020B0604030504040204" pitchFamily="34" charset="0"/>
              </a:rPr>
              <a:t>“Buyer, to the </a:t>
            </a:r>
            <a:r>
              <a:rPr lang="en-US" sz="2800" b="0" i="0" dirty="0">
                <a:solidFill>
                  <a:srgbClr val="FFFF00"/>
                </a:solidFill>
                <a:effectLst>
                  <a:outerShdw blurRad="50800" dist="50800" dir="5400000" algn="ctr" rotWithShape="0">
                    <a:schemeClr val="tx1"/>
                  </a:outerShdw>
                </a:effectLst>
                <a:latin typeface="verdana" panose="020B0604030504040204" pitchFamily="34" charset="0"/>
              </a:rPr>
              <a:t>fullest extent permitted by law</a:t>
            </a:r>
            <a:r>
              <a:rPr lang="en-US" sz="2800" b="0" i="0" dirty="0">
                <a:solidFill>
                  <a:schemeClr val="bg1"/>
                </a:solidFill>
                <a:effectLst>
                  <a:outerShdw blurRad="50800" dist="50800" dir="5400000" algn="ctr" rotWithShape="0">
                    <a:schemeClr val="tx1"/>
                  </a:outerShdw>
                </a:effectLst>
                <a:latin typeface="verdana" panose="020B0604030504040204" pitchFamily="34" charset="0"/>
              </a:rPr>
              <a:t>, agrees to </a:t>
            </a:r>
            <a:r>
              <a:rPr lang="en-US" sz="2800" b="0" i="0" dirty="0">
                <a:solidFill>
                  <a:srgbClr val="FFFF00"/>
                </a:solidFill>
                <a:effectLst>
                  <a:outerShdw blurRad="50800" dist="50800" dir="5400000" algn="ctr" rotWithShape="0">
                    <a:schemeClr val="tx1"/>
                  </a:outerShdw>
                </a:effectLst>
                <a:latin typeface="verdana" panose="020B0604030504040204" pitchFamily="34" charset="0"/>
              </a:rPr>
              <a:t>hold harmless </a:t>
            </a:r>
            <a:r>
              <a:rPr lang="en-US" sz="2800" b="0" i="0" dirty="0">
                <a:solidFill>
                  <a:schemeClr val="bg1"/>
                </a:solidFill>
                <a:effectLst>
                  <a:outerShdw blurRad="50800" dist="50800" dir="5400000" algn="ctr" rotWithShape="0">
                    <a:schemeClr val="tx1"/>
                  </a:outerShdw>
                </a:effectLst>
                <a:latin typeface="verdana" panose="020B0604030504040204" pitchFamily="34" charset="0"/>
              </a:rPr>
              <a:t>Woodside (including its affiliates and subsidiaries and other contractors and subcontractors and their agents and employees) from </a:t>
            </a:r>
            <a:r>
              <a:rPr lang="en-US" sz="2800" b="0" i="0" dirty="0">
                <a:solidFill>
                  <a:srgbClr val="FFFF00"/>
                </a:solidFill>
                <a:effectLst>
                  <a:outerShdw blurRad="50800" dist="50800" dir="5400000" algn="ctr" rotWithShape="0">
                    <a:schemeClr val="tx1"/>
                  </a:outerShdw>
                </a:effectLst>
                <a:latin typeface="verdana" panose="020B0604030504040204" pitchFamily="34" charset="0"/>
              </a:rPr>
              <a:t>any and all claims, damages, loss and expenses</a:t>
            </a:r>
            <a:r>
              <a:rPr lang="en-US" sz="2800" b="0" i="0" dirty="0">
                <a:solidFill>
                  <a:schemeClr val="bg1"/>
                </a:solidFill>
                <a:effectLst>
                  <a:outerShdw blurRad="50800" dist="50800" dir="5400000" algn="ctr" rotWithShape="0">
                    <a:schemeClr val="tx1"/>
                  </a:outerShdw>
                </a:effectLst>
                <a:latin typeface="verdana" panose="020B0604030504040204" pitchFamily="34" charset="0"/>
              </a:rPr>
              <a:t>, including but not limited to attorney's fees, </a:t>
            </a:r>
            <a:r>
              <a:rPr lang="en-US" sz="2800" b="0" i="0" dirty="0">
                <a:solidFill>
                  <a:srgbClr val="FFFF00"/>
                </a:solidFill>
                <a:effectLst>
                  <a:outerShdw blurRad="50800" dist="50800" dir="5400000" algn="ctr" rotWithShape="0">
                    <a:schemeClr val="tx1"/>
                  </a:outerShdw>
                </a:effectLst>
                <a:latin typeface="verdana" panose="020B0604030504040204" pitchFamily="34" charset="0"/>
              </a:rPr>
              <a:t>arising out of any death, accident, injury, or other occurrence resulting from </a:t>
            </a:r>
            <a:r>
              <a:rPr lang="en-US" sz="2800" b="0" i="0" dirty="0">
                <a:solidFill>
                  <a:schemeClr val="bg1"/>
                </a:solidFill>
                <a:effectLst>
                  <a:outerShdw blurRad="50800" dist="50800" dir="5400000" algn="ctr" rotWithShape="0">
                    <a:schemeClr val="tx1"/>
                  </a:outerShdw>
                </a:effectLst>
                <a:latin typeface="verdana" panose="020B0604030504040204" pitchFamily="34" charset="0"/>
              </a:rPr>
              <a:t>visits to the job site by Buyer or Buyer's family or other guests.”</a:t>
            </a:r>
            <a:endParaRPr lang="en-US" sz="2800" dirty="0">
              <a:solidFill>
                <a:schemeClr val="bg1"/>
              </a:solidFill>
              <a:effectLst>
                <a:outerShdw blurRad="50800" dist="50800" dir="5400000" algn="ctr" rotWithShape="0">
                  <a:schemeClr val="tx1"/>
                </a:outerShdw>
              </a:effectLst>
            </a:endParaRPr>
          </a:p>
          <a:p>
            <a:pPr marL="457200" indent="-457200">
              <a:buFont typeface="Arial" panose="020B0604020202020204" pitchFamily="34" charset="0"/>
              <a:buChar char="•"/>
            </a:pPr>
            <a:endParaRPr lang="en-US" sz="14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endParaRPr>
          </a:p>
        </p:txBody>
      </p:sp>
      <p:sp>
        <p:nvSpPr>
          <p:cNvPr id="6" name="TextBox 5">
            <a:extLst>
              <a:ext uri="{FF2B5EF4-FFF2-40B4-BE49-F238E27FC236}">
                <a16:creationId xmlns:a16="http://schemas.microsoft.com/office/drawing/2014/main" id="{EF685A9F-37ED-9D6C-A947-4DA6D4E193B2}"/>
              </a:ext>
            </a:extLst>
          </p:cNvPr>
          <p:cNvSpPr txBox="1"/>
          <p:nvPr/>
        </p:nvSpPr>
        <p:spPr>
          <a:xfrm rot="20766371">
            <a:off x="1140754" y="2503695"/>
            <a:ext cx="9910482" cy="707886"/>
          </a:xfrm>
          <a:prstGeom prst="rect">
            <a:avLst/>
          </a:prstGeom>
          <a:solidFill>
            <a:schemeClr val="tx1"/>
          </a:solidFill>
        </p:spPr>
        <p:txBody>
          <a:bodyPr wrap="square" rtlCol="0">
            <a:spAutoFit/>
          </a:bodyPr>
          <a:lstStyle/>
          <a:p>
            <a:pPr algn="ctr"/>
            <a:r>
              <a:rPr lang="en-US" sz="4000" b="1" dirty="0">
                <a:solidFill>
                  <a:srgbClr val="FF0000"/>
                </a:solidFill>
              </a:rPr>
              <a:t>CLEAR AND UNMISTAKABLE</a:t>
            </a:r>
          </a:p>
        </p:txBody>
      </p:sp>
    </p:spTree>
    <p:extLst>
      <p:ext uri="{BB962C8B-B14F-4D97-AF65-F5344CB8AC3E}">
        <p14:creationId xmlns:p14="http://schemas.microsoft.com/office/powerpoint/2010/main" val="147291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3FDD158-8467-5A33-039B-9980BB85FAD7}"/>
              </a:ext>
            </a:extLst>
          </p:cNvPr>
          <p:cNvSpPr>
            <a:spLocks noGrp="1"/>
          </p:cNvSpPr>
          <p:nvPr>
            <p:ph type="ftr" sz="quarter" idx="11"/>
          </p:nvPr>
        </p:nvSpPr>
        <p:spPr>
          <a:xfrm>
            <a:off x="10413005" y="6586929"/>
            <a:ext cx="6297612" cy="365125"/>
          </a:xfrm>
        </p:spPr>
        <p:txBody>
          <a:bodyPr/>
          <a:lstStyle/>
          <a:p>
            <a:r>
              <a:rPr lang="en-US" dirty="0"/>
              <a:t>Copyrighted. 2023 Jared Tingey.</a:t>
            </a:r>
          </a:p>
        </p:txBody>
      </p:sp>
      <p:sp>
        <p:nvSpPr>
          <p:cNvPr id="3" name="TextBox 2">
            <a:extLst>
              <a:ext uri="{FF2B5EF4-FFF2-40B4-BE49-F238E27FC236}">
                <a16:creationId xmlns:a16="http://schemas.microsoft.com/office/drawing/2014/main" id="{CD12D207-87D2-BB49-B666-679991C8653C}"/>
              </a:ext>
            </a:extLst>
          </p:cNvPr>
          <p:cNvSpPr txBox="1"/>
          <p:nvPr/>
        </p:nvSpPr>
        <p:spPr>
          <a:xfrm>
            <a:off x="655316" y="141290"/>
            <a:ext cx="10881360" cy="707886"/>
          </a:xfrm>
          <a:prstGeom prst="rect">
            <a:avLst/>
          </a:prstGeom>
          <a:solidFill>
            <a:schemeClr val="accent1">
              <a:lumMod val="75000"/>
            </a:schemeClr>
          </a:solidFill>
          <a:ln w="28575">
            <a:solidFill>
              <a:schemeClr val="tx1"/>
            </a:solidFill>
          </a:ln>
        </p:spPr>
        <p:txBody>
          <a:bodyPr wrap="square" rtlCol="0">
            <a:spAutoFit/>
          </a:bodyPr>
          <a:lstStyle/>
          <a:p>
            <a:pPr algn="ctr"/>
            <a:r>
              <a:rPr lang="en-US" sz="40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Healey v. J.B. Sheet Metal</a:t>
            </a:r>
          </a:p>
        </p:txBody>
      </p:sp>
      <p:pic>
        <p:nvPicPr>
          <p:cNvPr id="5" name="Picture 2" descr="Woman Sues Agent After Falling Through Floor During Property Tour - Inman">
            <a:extLst>
              <a:ext uri="{FF2B5EF4-FFF2-40B4-BE49-F238E27FC236}">
                <a16:creationId xmlns:a16="http://schemas.microsoft.com/office/drawing/2014/main" id="{3B21E5E0-0E10-412E-8A5F-29B1B47699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16" y="1297652"/>
            <a:ext cx="10881360" cy="481104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2197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3FDD158-8467-5A33-039B-9980BB85FAD7}"/>
              </a:ext>
            </a:extLst>
          </p:cNvPr>
          <p:cNvSpPr>
            <a:spLocks noGrp="1"/>
          </p:cNvSpPr>
          <p:nvPr>
            <p:ph type="ftr" sz="quarter" idx="11"/>
          </p:nvPr>
        </p:nvSpPr>
        <p:spPr>
          <a:xfrm>
            <a:off x="10413005" y="6586929"/>
            <a:ext cx="6297612" cy="365125"/>
          </a:xfrm>
        </p:spPr>
        <p:txBody>
          <a:bodyPr/>
          <a:lstStyle/>
          <a:p>
            <a:r>
              <a:rPr lang="en-US" dirty="0"/>
              <a:t>Copyrighted. 2023 Jared Tingey.</a:t>
            </a:r>
          </a:p>
        </p:txBody>
      </p:sp>
      <p:sp>
        <p:nvSpPr>
          <p:cNvPr id="3" name="TextBox 2">
            <a:extLst>
              <a:ext uri="{FF2B5EF4-FFF2-40B4-BE49-F238E27FC236}">
                <a16:creationId xmlns:a16="http://schemas.microsoft.com/office/drawing/2014/main" id="{CD12D207-87D2-BB49-B666-679991C8653C}"/>
              </a:ext>
            </a:extLst>
          </p:cNvPr>
          <p:cNvSpPr txBox="1"/>
          <p:nvPr/>
        </p:nvSpPr>
        <p:spPr>
          <a:xfrm>
            <a:off x="655316" y="141290"/>
            <a:ext cx="10881360" cy="707886"/>
          </a:xfrm>
          <a:prstGeom prst="rect">
            <a:avLst/>
          </a:prstGeom>
          <a:solidFill>
            <a:schemeClr val="accent1">
              <a:lumMod val="75000"/>
            </a:schemeClr>
          </a:solidFill>
          <a:ln w="28575">
            <a:solidFill>
              <a:schemeClr val="tx1"/>
            </a:solidFill>
          </a:ln>
        </p:spPr>
        <p:txBody>
          <a:bodyPr wrap="square" rtlCol="0">
            <a:spAutoFit/>
          </a:bodyPr>
          <a:lstStyle/>
          <a:p>
            <a:pPr algn="ctr"/>
            <a:r>
              <a:rPr lang="en-US" sz="40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Healey v. J.B. Sheet Metal</a:t>
            </a:r>
          </a:p>
        </p:txBody>
      </p:sp>
      <p:sp>
        <p:nvSpPr>
          <p:cNvPr id="4" name="TextBox 3">
            <a:extLst>
              <a:ext uri="{FF2B5EF4-FFF2-40B4-BE49-F238E27FC236}">
                <a16:creationId xmlns:a16="http://schemas.microsoft.com/office/drawing/2014/main" id="{EF92BA69-756E-326E-09C0-ABAA6C9BDF14}"/>
              </a:ext>
            </a:extLst>
          </p:cNvPr>
          <p:cNvSpPr txBox="1"/>
          <p:nvPr/>
        </p:nvSpPr>
        <p:spPr>
          <a:xfrm>
            <a:off x="655316" y="980201"/>
            <a:ext cx="10881360" cy="3323987"/>
          </a:xfrm>
          <a:prstGeom prst="rect">
            <a:avLst/>
          </a:prstGeom>
          <a:solidFill>
            <a:schemeClr val="accent1">
              <a:lumMod val="75000"/>
            </a:schemeClr>
          </a:solidFill>
          <a:ln w="28575">
            <a:solidFill>
              <a:schemeClr val="tx1"/>
            </a:solidFill>
          </a:ln>
        </p:spPr>
        <p:txBody>
          <a:bodyPr wrap="square" rtlCol="0">
            <a:spAutoFit/>
          </a:bodyPr>
          <a:lstStyle/>
          <a:p>
            <a:r>
              <a:rPr lang="en-US" sz="28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“Sub-Contractor shall </a:t>
            </a:r>
            <a:r>
              <a:rPr lang="en-US" sz="2800" dirty="0">
                <a:solidFill>
                  <a:srgbClr val="FFFF00"/>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indemnify</a:t>
            </a:r>
            <a:r>
              <a:rPr lang="en-US" sz="28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 and save General Contractor, its officers or agents </a:t>
            </a:r>
            <a:r>
              <a:rPr lang="en-US" sz="2800" dirty="0">
                <a:solidFill>
                  <a:srgbClr val="FFFF00"/>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harmless</a:t>
            </a:r>
            <a:r>
              <a:rPr lang="en-US" sz="28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 from and against </a:t>
            </a:r>
            <a:r>
              <a:rPr lang="en-US" sz="2800" dirty="0">
                <a:solidFill>
                  <a:srgbClr val="FFFF00"/>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any and all loss, damage, injury, liability</a:t>
            </a:r>
            <a:r>
              <a:rPr lang="en-US" sz="28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 and claims thereof for injuries to or death of persons, and </a:t>
            </a:r>
            <a:r>
              <a:rPr lang="en-US" sz="2800" dirty="0">
                <a:solidFill>
                  <a:srgbClr val="FFFF00"/>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all</a:t>
            </a:r>
            <a:r>
              <a:rPr lang="en-US" sz="28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 loss of or damage to property of others, resulting directly or indirectly from Sub-Contractor's performance of this contract.”</a:t>
            </a:r>
          </a:p>
          <a:p>
            <a:pPr marL="457200" indent="-457200">
              <a:buFont typeface="Arial" panose="020B0604020202020204" pitchFamily="34" charset="0"/>
              <a:buChar char="•"/>
            </a:pPr>
            <a:endParaRPr lang="en-US" sz="14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endParaRPr>
          </a:p>
        </p:txBody>
      </p:sp>
      <p:sp>
        <p:nvSpPr>
          <p:cNvPr id="6" name="TextBox 5">
            <a:extLst>
              <a:ext uri="{FF2B5EF4-FFF2-40B4-BE49-F238E27FC236}">
                <a16:creationId xmlns:a16="http://schemas.microsoft.com/office/drawing/2014/main" id="{EF685A9F-37ED-9D6C-A947-4DA6D4E193B2}"/>
              </a:ext>
            </a:extLst>
          </p:cNvPr>
          <p:cNvSpPr txBox="1"/>
          <p:nvPr/>
        </p:nvSpPr>
        <p:spPr>
          <a:xfrm rot="20766371">
            <a:off x="947809" y="2288250"/>
            <a:ext cx="9910482" cy="707886"/>
          </a:xfrm>
          <a:prstGeom prst="rect">
            <a:avLst/>
          </a:prstGeom>
          <a:solidFill>
            <a:schemeClr val="tx1"/>
          </a:solidFill>
        </p:spPr>
        <p:txBody>
          <a:bodyPr wrap="square" rtlCol="0">
            <a:spAutoFit/>
          </a:bodyPr>
          <a:lstStyle/>
          <a:p>
            <a:pPr algn="ctr"/>
            <a:r>
              <a:rPr lang="en-US" sz="4000" b="1" dirty="0">
                <a:solidFill>
                  <a:srgbClr val="FF0000"/>
                </a:solidFill>
              </a:rPr>
              <a:t>NOT CLEAR AND UNMISTAKABLE</a:t>
            </a:r>
          </a:p>
        </p:txBody>
      </p:sp>
    </p:spTree>
    <p:extLst>
      <p:ext uri="{BB962C8B-B14F-4D97-AF65-F5344CB8AC3E}">
        <p14:creationId xmlns:p14="http://schemas.microsoft.com/office/powerpoint/2010/main" val="392019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3FDD158-8467-5A33-039B-9980BB85FAD7}"/>
              </a:ext>
            </a:extLst>
          </p:cNvPr>
          <p:cNvSpPr>
            <a:spLocks noGrp="1"/>
          </p:cNvSpPr>
          <p:nvPr>
            <p:ph type="ftr" sz="quarter" idx="11"/>
          </p:nvPr>
        </p:nvSpPr>
        <p:spPr>
          <a:xfrm>
            <a:off x="10413005" y="6586929"/>
            <a:ext cx="6297612" cy="365125"/>
          </a:xfrm>
        </p:spPr>
        <p:txBody>
          <a:bodyPr/>
          <a:lstStyle/>
          <a:p>
            <a:r>
              <a:rPr lang="en-US" dirty="0"/>
              <a:t>Copyrighted. 2023 Jared Tingey.</a:t>
            </a:r>
          </a:p>
        </p:txBody>
      </p:sp>
      <p:sp>
        <p:nvSpPr>
          <p:cNvPr id="3" name="TextBox 2">
            <a:extLst>
              <a:ext uri="{FF2B5EF4-FFF2-40B4-BE49-F238E27FC236}">
                <a16:creationId xmlns:a16="http://schemas.microsoft.com/office/drawing/2014/main" id="{CD12D207-87D2-BB49-B666-679991C8653C}"/>
              </a:ext>
            </a:extLst>
          </p:cNvPr>
          <p:cNvSpPr txBox="1"/>
          <p:nvPr/>
        </p:nvSpPr>
        <p:spPr>
          <a:xfrm>
            <a:off x="655316" y="141290"/>
            <a:ext cx="10881360" cy="707886"/>
          </a:xfrm>
          <a:prstGeom prst="rect">
            <a:avLst/>
          </a:prstGeom>
          <a:solidFill>
            <a:schemeClr val="accent1">
              <a:lumMod val="75000"/>
            </a:schemeClr>
          </a:solidFill>
          <a:ln w="28575">
            <a:solidFill>
              <a:schemeClr val="tx1"/>
            </a:solidFill>
          </a:ln>
        </p:spPr>
        <p:txBody>
          <a:bodyPr wrap="square" rtlCol="0">
            <a:spAutoFit/>
          </a:bodyPr>
          <a:lstStyle/>
          <a:p>
            <a:pPr algn="ctr"/>
            <a:r>
              <a:rPr lang="en-US" sz="40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Freund v. Utah Power &amp; Light</a:t>
            </a:r>
          </a:p>
        </p:txBody>
      </p:sp>
      <p:pic>
        <p:nvPicPr>
          <p:cNvPr id="14338" name="Picture 2" descr="The man was trying to tap current illegally from the power lines in... |  Download Scientific Diagram">
            <a:extLst>
              <a:ext uri="{FF2B5EF4-FFF2-40B4-BE49-F238E27FC236}">
                <a16:creationId xmlns:a16="http://schemas.microsoft.com/office/drawing/2014/main" id="{D08ECAE1-336A-7660-D610-114D5A94F9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7196" y="1262288"/>
            <a:ext cx="7637607" cy="532464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37474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3FDD158-8467-5A33-039B-9980BB85FAD7}"/>
              </a:ext>
            </a:extLst>
          </p:cNvPr>
          <p:cNvSpPr>
            <a:spLocks noGrp="1"/>
          </p:cNvSpPr>
          <p:nvPr>
            <p:ph type="ftr" sz="quarter" idx="11"/>
          </p:nvPr>
        </p:nvSpPr>
        <p:spPr>
          <a:xfrm>
            <a:off x="10413005" y="6586929"/>
            <a:ext cx="6297612" cy="365125"/>
          </a:xfrm>
        </p:spPr>
        <p:txBody>
          <a:bodyPr/>
          <a:lstStyle/>
          <a:p>
            <a:r>
              <a:rPr lang="en-US" dirty="0"/>
              <a:t>Copyrighted. 2023 Jared Tingey.</a:t>
            </a:r>
          </a:p>
        </p:txBody>
      </p:sp>
      <p:sp>
        <p:nvSpPr>
          <p:cNvPr id="3" name="TextBox 2">
            <a:extLst>
              <a:ext uri="{FF2B5EF4-FFF2-40B4-BE49-F238E27FC236}">
                <a16:creationId xmlns:a16="http://schemas.microsoft.com/office/drawing/2014/main" id="{CD12D207-87D2-BB49-B666-679991C8653C}"/>
              </a:ext>
            </a:extLst>
          </p:cNvPr>
          <p:cNvSpPr txBox="1"/>
          <p:nvPr/>
        </p:nvSpPr>
        <p:spPr>
          <a:xfrm>
            <a:off x="655316" y="141290"/>
            <a:ext cx="10881360" cy="707886"/>
          </a:xfrm>
          <a:prstGeom prst="rect">
            <a:avLst/>
          </a:prstGeom>
          <a:solidFill>
            <a:schemeClr val="accent1">
              <a:lumMod val="75000"/>
            </a:schemeClr>
          </a:solidFill>
          <a:ln w="28575">
            <a:solidFill>
              <a:schemeClr val="tx1"/>
            </a:solidFill>
          </a:ln>
        </p:spPr>
        <p:txBody>
          <a:bodyPr wrap="square" rtlCol="0">
            <a:spAutoFit/>
          </a:bodyPr>
          <a:lstStyle/>
          <a:p>
            <a:pPr algn="ctr"/>
            <a:r>
              <a:rPr lang="en-US" sz="40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Freund v. Utah Power &amp; Light</a:t>
            </a:r>
          </a:p>
        </p:txBody>
      </p:sp>
      <p:sp>
        <p:nvSpPr>
          <p:cNvPr id="4" name="TextBox 3">
            <a:extLst>
              <a:ext uri="{FF2B5EF4-FFF2-40B4-BE49-F238E27FC236}">
                <a16:creationId xmlns:a16="http://schemas.microsoft.com/office/drawing/2014/main" id="{EF92BA69-756E-326E-09C0-ABAA6C9BDF14}"/>
              </a:ext>
            </a:extLst>
          </p:cNvPr>
          <p:cNvSpPr txBox="1"/>
          <p:nvPr/>
        </p:nvSpPr>
        <p:spPr>
          <a:xfrm>
            <a:off x="655316" y="980201"/>
            <a:ext cx="10881360" cy="5293757"/>
          </a:xfrm>
          <a:prstGeom prst="rect">
            <a:avLst/>
          </a:prstGeom>
          <a:solidFill>
            <a:schemeClr val="accent1">
              <a:lumMod val="75000"/>
            </a:schemeClr>
          </a:solidFill>
          <a:ln w="28575">
            <a:solidFill>
              <a:schemeClr val="tx1"/>
            </a:solidFill>
          </a:ln>
        </p:spPr>
        <p:txBody>
          <a:bodyPr wrap="square" rtlCol="0">
            <a:spAutoFit/>
          </a:bodyPr>
          <a:lstStyle/>
          <a:p>
            <a:r>
              <a:rPr lang="en-US" sz="2600" b="0" i="0" dirty="0">
                <a:solidFill>
                  <a:schemeClr val="bg1"/>
                </a:solidFill>
                <a:effectLst>
                  <a:outerShdw blurRad="50800" dist="50800" dir="5400000" algn="ctr" rotWithShape="0">
                    <a:schemeClr val="tx1"/>
                  </a:outerShdw>
                </a:effectLst>
                <a:latin typeface="verdana" panose="020B0604030504040204" pitchFamily="34" charset="0"/>
              </a:rPr>
              <a:t>“Licensee shall indemnify, protect, and save harmless Licensor from and against </a:t>
            </a:r>
            <a:r>
              <a:rPr lang="en-US" sz="2600" b="0" i="0" dirty="0">
                <a:solidFill>
                  <a:srgbClr val="FFFF00"/>
                </a:solidFill>
                <a:effectLst>
                  <a:outerShdw blurRad="50800" dist="50800" dir="5400000" algn="ctr" rotWithShape="0">
                    <a:schemeClr val="tx1"/>
                  </a:outerShdw>
                </a:effectLst>
                <a:latin typeface="verdana" panose="020B0604030504040204" pitchFamily="34" charset="0"/>
              </a:rPr>
              <a:t>any and all claims, demands, causes of action, costs or other liabilities </a:t>
            </a:r>
            <a:r>
              <a:rPr lang="en-US" sz="2600" b="0" i="0" dirty="0">
                <a:solidFill>
                  <a:schemeClr val="bg1"/>
                </a:solidFill>
                <a:effectLst>
                  <a:outerShdw blurRad="50800" dist="50800" dir="5400000" algn="ctr" rotWithShape="0">
                    <a:schemeClr val="tx1"/>
                  </a:outerShdw>
                </a:effectLst>
                <a:latin typeface="verdana" panose="020B0604030504040204" pitchFamily="34" charset="0"/>
              </a:rPr>
              <a:t>for damages to property and injury or death to persons which </a:t>
            </a:r>
            <a:r>
              <a:rPr lang="en-US" sz="2600" b="0" i="0" dirty="0">
                <a:solidFill>
                  <a:srgbClr val="FFFF00"/>
                </a:solidFill>
                <a:effectLst>
                  <a:outerShdw blurRad="50800" dist="50800" dir="5400000" algn="ctr" rotWithShape="0">
                    <a:schemeClr val="tx1"/>
                  </a:outerShdw>
                </a:effectLst>
                <a:latin typeface="verdana" panose="020B0604030504040204" pitchFamily="34" charset="0"/>
              </a:rPr>
              <a:t>may arise out of or be connected with</a:t>
            </a:r>
            <a:r>
              <a:rPr lang="en-US" sz="2600" b="0" i="0" dirty="0">
                <a:solidFill>
                  <a:schemeClr val="bg1"/>
                </a:solidFill>
                <a:effectLst>
                  <a:outerShdw blurRad="50800" dist="50800" dir="5400000" algn="ctr" rotWithShape="0">
                    <a:schemeClr val="tx1"/>
                  </a:outerShdw>
                </a:effectLst>
                <a:latin typeface="verdana" panose="020B0604030504040204" pitchFamily="34" charset="0"/>
              </a:rPr>
              <a:t> the erection, maintenance, presence, use or removal of Licensee’s equipment . . . .”</a:t>
            </a:r>
          </a:p>
          <a:p>
            <a:endParaRPr lang="en-US" sz="2600" dirty="0">
              <a:solidFill>
                <a:schemeClr val="bg1"/>
              </a:solidFill>
              <a:effectLst>
                <a:outerShdw blurRad="50800" dist="50800" dir="5400000" algn="ctr" rotWithShape="0">
                  <a:schemeClr val="tx1"/>
                </a:outerShdw>
              </a:effectLst>
              <a:latin typeface="verdana" panose="020B0604030504040204" pitchFamily="34" charset="0"/>
            </a:endParaRPr>
          </a:p>
          <a:p>
            <a:r>
              <a:rPr lang="en-US" sz="2600" b="0" i="0" dirty="0">
                <a:solidFill>
                  <a:schemeClr val="bg1"/>
                </a:solidFill>
                <a:effectLst>
                  <a:outerShdw blurRad="50800" dist="50800" dir="5400000" algn="ctr" rotWithShape="0">
                    <a:schemeClr val="tx1"/>
                  </a:outerShdw>
                </a:effectLst>
                <a:latin typeface="verdana" panose="020B0604030504040204" pitchFamily="34" charset="0"/>
              </a:rPr>
              <a:t>“Except for intentional wrongdoing or willful negligence on the part of Licensor, or any of its agents or employees, Licensee shall also indemnify, protect, and save harmless Licensor from and against </a:t>
            </a:r>
            <a:r>
              <a:rPr lang="en-US" sz="2600" b="0" i="0" dirty="0">
                <a:solidFill>
                  <a:srgbClr val="FFFF00"/>
                </a:solidFill>
                <a:effectLst>
                  <a:outerShdw blurRad="50800" dist="50800" dir="5400000" algn="ctr" rotWithShape="0">
                    <a:schemeClr val="tx1"/>
                  </a:outerShdw>
                </a:effectLst>
                <a:latin typeface="verdana" panose="020B0604030504040204" pitchFamily="34" charset="0"/>
              </a:rPr>
              <a:t>any and all claims</a:t>
            </a:r>
            <a:r>
              <a:rPr lang="en-US" sz="2600" b="0" i="0" dirty="0">
                <a:solidFill>
                  <a:schemeClr val="bg1"/>
                </a:solidFill>
                <a:effectLst>
                  <a:outerShdw blurRad="50800" dist="50800" dir="5400000" algn="ctr" rotWithShape="0">
                    <a:schemeClr val="tx1"/>
                  </a:outerShdw>
                </a:effectLst>
                <a:latin typeface="verdana" panose="020B0604030504040204" pitchFamily="34" charset="0"/>
              </a:rPr>
              <a:t>, demands, causes of action, costs, or </a:t>
            </a:r>
            <a:r>
              <a:rPr lang="en-US" sz="2600" b="0" i="0" dirty="0">
                <a:solidFill>
                  <a:srgbClr val="FFFF00"/>
                </a:solidFill>
                <a:effectLst>
                  <a:outerShdw blurRad="50800" dist="50800" dir="5400000" algn="ctr" rotWithShape="0">
                    <a:schemeClr val="tx1"/>
                  </a:outerShdw>
                </a:effectLst>
                <a:latin typeface="verdana" panose="020B0604030504040204" pitchFamily="34" charset="0"/>
              </a:rPr>
              <a:t>other liabilities </a:t>
            </a:r>
            <a:r>
              <a:rPr lang="en-US" sz="2600" b="0" i="0" dirty="0">
                <a:solidFill>
                  <a:schemeClr val="bg1"/>
                </a:solidFill>
                <a:effectLst>
                  <a:outerShdw blurRad="50800" dist="50800" dir="5400000" algn="ctr" rotWithShape="0">
                    <a:schemeClr val="tx1"/>
                  </a:outerShdw>
                </a:effectLst>
                <a:latin typeface="verdana" panose="020B0604030504040204" pitchFamily="34" charset="0"/>
              </a:rPr>
              <a:t>arising from any interruption, discontinuance, or interference with Licensee’s service . . . .”</a:t>
            </a:r>
            <a:endParaRPr lang="en-US" sz="26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endParaRPr>
          </a:p>
        </p:txBody>
      </p:sp>
      <p:sp>
        <p:nvSpPr>
          <p:cNvPr id="6" name="TextBox 5">
            <a:extLst>
              <a:ext uri="{FF2B5EF4-FFF2-40B4-BE49-F238E27FC236}">
                <a16:creationId xmlns:a16="http://schemas.microsoft.com/office/drawing/2014/main" id="{EF685A9F-37ED-9D6C-A947-4DA6D4E193B2}"/>
              </a:ext>
            </a:extLst>
          </p:cNvPr>
          <p:cNvSpPr txBox="1"/>
          <p:nvPr/>
        </p:nvSpPr>
        <p:spPr>
          <a:xfrm rot="20766371">
            <a:off x="1140754" y="3535967"/>
            <a:ext cx="9910482" cy="707886"/>
          </a:xfrm>
          <a:prstGeom prst="rect">
            <a:avLst/>
          </a:prstGeom>
          <a:solidFill>
            <a:schemeClr val="tx1"/>
          </a:solidFill>
        </p:spPr>
        <p:txBody>
          <a:bodyPr wrap="square" rtlCol="0">
            <a:spAutoFit/>
          </a:bodyPr>
          <a:lstStyle/>
          <a:p>
            <a:pPr algn="ctr"/>
            <a:r>
              <a:rPr lang="en-US" sz="4000" b="1" dirty="0">
                <a:solidFill>
                  <a:srgbClr val="FF0000"/>
                </a:solidFill>
              </a:rPr>
              <a:t>CLEAR AND UNMISTAKABLE</a:t>
            </a:r>
          </a:p>
        </p:txBody>
      </p:sp>
    </p:spTree>
    <p:extLst>
      <p:ext uri="{BB962C8B-B14F-4D97-AF65-F5344CB8AC3E}">
        <p14:creationId xmlns:p14="http://schemas.microsoft.com/office/powerpoint/2010/main" val="80021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3FDD158-8467-5A33-039B-9980BB85FAD7}"/>
              </a:ext>
            </a:extLst>
          </p:cNvPr>
          <p:cNvSpPr>
            <a:spLocks noGrp="1"/>
          </p:cNvSpPr>
          <p:nvPr>
            <p:ph type="ftr" sz="quarter" idx="11"/>
          </p:nvPr>
        </p:nvSpPr>
        <p:spPr>
          <a:xfrm>
            <a:off x="10413005" y="6586929"/>
            <a:ext cx="6297612" cy="365125"/>
          </a:xfrm>
        </p:spPr>
        <p:txBody>
          <a:bodyPr/>
          <a:lstStyle/>
          <a:p>
            <a:r>
              <a:rPr lang="en-US" dirty="0"/>
              <a:t>Copyrighted. 2023 Jared Tingey.</a:t>
            </a:r>
          </a:p>
        </p:txBody>
      </p:sp>
      <p:sp>
        <p:nvSpPr>
          <p:cNvPr id="3" name="TextBox 2">
            <a:extLst>
              <a:ext uri="{FF2B5EF4-FFF2-40B4-BE49-F238E27FC236}">
                <a16:creationId xmlns:a16="http://schemas.microsoft.com/office/drawing/2014/main" id="{CD12D207-87D2-BB49-B666-679991C8653C}"/>
              </a:ext>
            </a:extLst>
          </p:cNvPr>
          <p:cNvSpPr txBox="1"/>
          <p:nvPr/>
        </p:nvSpPr>
        <p:spPr>
          <a:xfrm>
            <a:off x="655316" y="141290"/>
            <a:ext cx="10881360" cy="707886"/>
          </a:xfrm>
          <a:prstGeom prst="rect">
            <a:avLst/>
          </a:prstGeom>
          <a:solidFill>
            <a:schemeClr val="accent1">
              <a:lumMod val="75000"/>
            </a:schemeClr>
          </a:solidFill>
          <a:ln w="28575">
            <a:solidFill>
              <a:schemeClr val="tx1"/>
            </a:solidFill>
          </a:ln>
        </p:spPr>
        <p:txBody>
          <a:bodyPr wrap="square" rtlCol="0">
            <a:spAutoFit/>
          </a:bodyPr>
          <a:lstStyle/>
          <a:p>
            <a:pPr algn="ctr"/>
            <a:r>
              <a:rPr lang="en-US" sz="4000" b="1" dirty="0" err="1">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doTERRA</a:t>
            </a:r>
            <a:r>
              <a:rPr lang="en-US" sz="40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 v. Kruger</a:t>
            </a:r>
          </a:p>
        </p:txBody>
      </p:sp>
      <p:pic>
        <p:nvPicPr>
          <p:cNvPr id="5126" name="Picture 6" descr="Tuesday Talk: My oily life. - Mix &amp; Match Mama">
            <a:extLst>
              <a:ext uri="{FF2B5EF4-FFF2-40B4-BE49-F238E27FC236}">
                <a16:creationId xmlns:a16="http://schemas.microsoft.com/office/drawing/2014/main" id="{BBD7A235-269C-F5F2-81B8-1BA2412DD6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435" y="1151329"/>
            <a:ext cx="3913129" cy="54356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33329AA-3D71-52E0-E4FF-A6FDD32AA613}"/>
              </a:ext>
            </a:extLst>
          </p:cNvPr>
          <p:cNvSpPr txBox="1"/>
          <p:nvPr/>
        </p:nvSpPr>
        <p:spPr>
          <a:xfrm>
            <a:off x="6557817" y="5054722"/>
            <a:ext cx="609601" cy="369332"/>
          </a:xfrm>
          <a:prstGeom prst="rect">
            <a:avLst/>
          </a:prstGeom>
          <a:solidFill>
            <a:srgbClr val="FFFFFF"/>
          </a:solidFill>
          <a:ln w="28575">
            <a:solidFill>
              <a:schemeClr val="tx1"/>
            </a:solidFill>
          </a:ln>
        </p:spPr>
        <p:txBody>
          <a:bodyPr wrap="square" rtlCol="0">
            <a:spAutoFit/>
          </a:bodyPr>
          <a:lstStyle/>
          <a:p>
            <a:pPr algn="ctr"/>
            <a:r>
              <a:rPr lang="en-US" dirty="0"/>
              <a:t>Rob</a:t>
            </a:r>
          </a:p>
        </p:txBody>
      </p:sp>
    </p:spTree>
    <p:extLst>
      <p:ext uri="{BB962C8B-B14F-4D97-AF65-F5344CB8AC3E}">
        <p14:creationId xmlns:p14="http://schemas.microsoft.com/office/powerpoint/2010/main" val="209660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0B3998-09B0-DC55-A8E6-94FF6C021FB7}"/>
              </a:ext>
            </a:extLst>
          </p:cNvPr>
          <p:cNvSpPr txBox="1"/>
          <p:nvPr/>
        </p:nvSpPr>
        <p:spPr>
          <a:xfrm>
            <a:off x="655319" y="252142"/>
            <a:ext cx="10881360" cy="769441"/>
          </a:xfrm>
          <a:prstGeom prst="rect">
            <a:avLst/>
          </a:prstGeom>
          <a:solidFill>
            <a:schemeClr val="accent1">
              <a:lumMod val="75000"/>
            </a:schemeClr>
          </a:solidFill>
          <a:ln w="28575">
            <a:solidFill>
              <a:schemeClr val="tx1"/>
            </a:solidFill>
          </a:ln>
        </p:spPr>
        <p:txBody>
          <a:bodyPr wrap="square" rtlCol="0">
            <a:spAutoFit/>
          </a:bodyPr>
          <a:lstStyle/>
          <a:p>
            <a:pPr algn="ctr"/>
            <a:r>
              <a:rPr lang="en-US" sz="4400" b="1" u="sng" cap="all" dirty="0">
                <a:solidFill>
                  <a:srgbClr val="FFFF00"/>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WARNING!</a:t>
            </a:r>
          </a:p>
        </p:txBody>
      </p:sp>
      <p:sp>
        <p:nvSpPr>
          <p:cNvPr id="3" name="Footer Placeholder 2">
            <a:extLst>
              <a:ext uri="{FF2B5EF4-FFF2-40B4-BE49-F238E27FC236}">
                <a16:creationId xmlns:a16="http://schemas.microsoft.com/office/drawing/2014/main" id="{ACBCC0A0-0898-0F2D-E4BB-3485B6B31639}"/>
              </a:ext>
            </a:extLst>
          </p:cNvPr>
          <p:cNvSpPr>
            <a:spLocks noGrp="1"/>
          </p:cNvSpPr>
          <p:nvPr>
            <p:ph type="ftr" sz="quarter" idx="11"/>
          </p:nvPr>
        </p:nvSpPr>
        <p:spPr>
          <a:xfrm>
            <a:off x="10436057" y="6609980"/>
            <a:ext cx="6297612" cy="365125"/>
          </a:xfrm>
        </p:spPr>
        <p:txBody>
          <a:bodyPr/>
          <a:lstStyle/>
          <a:p>
            <a:r>
              <a:rPr lang="en-US" dirty="0"/>
              <a:t>Copyrighted. 2023 Jared Tingey.</a:t>
            </a:r>
          </a:p>
        </p:txBody>
      </p:sp>
      <p:sp>
        <p:nvSpPr>
          <p:cNvPr id="9" name="TextBox 8">
            <a:extLst>
              <a:ext uri="{FF2B5EF4-FFF2-40B4-BE49-F238E27FC236}">
                <a16:creationId xmlns:a16="http://schemas.microsoft.com/office/drawing/2014/main" id="{A3F7D15F-1A6C-6DD8-1E96-E9F60F30412C}"/>
              </a:ext>
            </a:extLst>
          </p:cNvPr>
          <p:cNvSpPr txBox="1"/>
          <p:nvPr/>
        </p:nvSpPr>
        <p:spPr>
          <a:xfrm>
            <a:off x="655319" y="1267639"/>
            <a:ext cx="6977122" cy="2947410"/>
          </a:xfrm>
          <a:prstGeom prst="rect">
            <a:avLst/>
          </a:prstGeom>
          <a:solidFill>
            <a:schemeClr val="accent1">
              <a:lumMod val="75000"/>
            </a:schemeClr>
          </a:solidFill>
          <a:ln w="28575">
            <a:solidFill>
              <a:schemeClr val="tx1"/>
            </a:solidFill>
          </a:ln>
        </p:spPr>
        <p:txBody>
          <a:bodyPr wrap="square" rtlCol="0">
            <a:spAutoFit/>
          </a:bodyPr>
          <a:lstStyle/>
          <a:p>
            <a:pPr>
              <a:lnSpc>
                <a:spcPct val="150000"/>
              </a:lnSpc>
            </a:pPr>
            <a:r>
              <a:rPr lang="en-US" sz="32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1. By watching my presentation, you release me from eye injuries caused by the light gleaning off my bald head. Wear Sunglasses!</a:t>
            </a:r>
          </a:p>
        </p:txBody>
      </p:sp>
      <p:sp>
        <p:nvSpPr>
          <p:cNvPr id="10" name="TextBox 9">
            <a:extLst>
              <a:ext uri="{FF2B5EF4-FFF2-40B4-BE49-F238E27FC236}">
                <a16:creationId xmlns:a16="http://schemas.microsoft.com/office/drawing/2014/main" id="{E881CCD6-5BC9-0803-A071-8AC246950715}"/>
              </a:ext>
            </a:extLst>
          </p:cNvPr>
          <p:cNvSpPr txBox="1"/>
          <p:nvPr/>
        </p:nvSpPr>
        <p:spPr>
          <a:xfrm>
            <a:off x="655319" y="4461106"/>
            <a:ext cx="6977122" cy="2208746"/>
          </a:xfrm>
          <a:prstGeom prst="rect">
            <a:avLst/>
          </a:prstGeom>
          <a:solidFill>
            <a:schemeClr val="accent1">
              <a:lumMod val="75000"/>
            </a:schemeClr>
          </a:solidFill>
          <a:ln w="28575">
            <a:solidFill>
              <a:schemeClr val="tx1"/>
            </a:solidFill>
          </a:ln>
        </p:spPr>
        <p:txBody>
          <a:bodyPr wrap="square" rtlCol="0">
            <a:spAutoFit/>
          </a:bodyPr>
          <a:lstStyle/>
          <a:p>
            <a:pPr>
              <a:lnSpc>
                <a:spcPct val="150000"/>
              </a:lnSpc>
            </a:pPr>
            <a:r>
              <a:rPr lang="en-US" sz="32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2. I don’t represent you and these are my own opinions and not West Jordan’s</a:t>
            </a:r>
            <a:endParaRPr lang="en-US" sz="32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endParaRPr>
          </a:p>
        </p:txBody>
      </p:sp>
      <p:pic>
        <p:nvPicPr>
          <p:cNvPr id="5" name="Picture 4">
            <a:extLst>
              <a:ext uri="{FF2B5EF4-FFF2-40B4-BE49-F238E27FC236}">
                <a16:creationId xmlns:a16="http://schemas.microsoft.com/office/drawing/2014/main" id="{7D93725B-0FEF-6C42-C0F4-BBA5E5CA10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3525" y="1281690"/>
            <a:ext cx="2389012" cy="5324168"/>
          </a:xfrm>
          <a:prstGeom prst="rect">
            <a:avLst/>
          </a:prstGeom>
          <a:ln w="28575">
            <a:solidFill>
              <a:schemeClr val="tx1"/>
            </a:solidFill>
          </a:ln>
        </p:spPr>
      </p:pic>
      <p:sp>
        <p:nvSpPr>
          <p:cNvPr id="13" name="Oval 12">
            <a:extLst>
              <a:ext uri="{FF2B5EF4-FFF2-40B4-BE49-F238E27FC236}">
                <a16:creationId xmlns:a16="http://schemas.microsoft.com/office/drawing/2014/main" id="{F9DA27E5-583B-AD2B-D66D-8885F5F8EE64}"/>
              </a:ext>
            </a:extLst>
          </p:cNvPr>
          <p:cNvSpPr/>
          <p:nvPr/>
        </p:nvSpPr>
        <p:spPr>
          <a:xfrm>
            <a:off x="8944145" y="3121006"/>
            <a:ext cx="881548" cy="659792"/>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AA7914DB-5857-7D17-AE71-BB50DD11FE0C}"/>
              </a:ext>
            </a:extLst>
          </p:cNvPr>
          <p:cNvSpPr/>
          <p:nvPr/>
        </p:nvSpPr>
        <p:spPr>
          <a:xfrm>
            <a:off x="9995283" y="3155989"/>
            <a:ext cx="881548" cy="659792"/>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9362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3FDD158-8467-5A33-039B-9980BB85FAD7}"/>
              </a:ext>
            </a:extLst>
          </p:cNvPr>
          <p:cNvSpPr>
            <a:spLocks noGrp="1"/>
          </p:cNvSpPr>
          <p:nvPr>
            <p:ph type="ftr" sz="quarter" idx="11"/>
          </p:nvPr>
        </p:nvSpPr>
        <p:spPr>
          <a:xfrm>
            <a:off x="10413005" y="6586929"/>
            <a:ext cx="6297612" cy="365125"/>
          </a:xfrm>
        </p:spPr>
        <p:txBody>
          <a:bodyPr/>
          <a:lstStyle/>
          <a:p>
            <a:r>
              <a:rPr lang="en-US" dirty="0"/>
              <a:t>Copyrighted. 2023 Jared Tingey.</a:t>
            </a:r>
          </a:p>
        </p:txBody>
      </p:sp>
      <p:sp>
        <p:nvSpPr>
          <p:cNvPr id="3" name="TextBox 2">
            <a:extLst>
              <a:ext uri="{FF2B5EF4-FFF2-40B4-BE49-F238E27FC236}">
                <a16:creationId xmlns:a16="http://schemas.microsoft.com/office/drawing/2014/main" id="{CD12D207-87D2-BB49-B666-679991C8653C}"/>
              </a:ext>
            </a:extLst>
          </p:cNvPr>
          <p:cNvSpPr txBox="1"/>
          <p:nvPr/>
        </p:nvSpPr>
        <p:spPr>
          <a:xfrm>
            <a:off x="655316" y="141290"/>
            <a:ext cx="10881360" cy="707886"/>
          </a:xfrm>
          <a:prstGeom prst="rect">
            <a:avLst/>
          </a:prstGeom>
          <a:solidFill>
            <a:schemeClr val="accent1">
              <a:lumMod val="75000"/>
            </a:schemeClr>
          </a:solidFill>
          <a:ln w="28575">
            <a:solidFill>
              <a:schemeClr val="tx1"/>
            </a:solidFill>
          </a:ln>
        </p:spPr>
        <p:txBody>
          <a:bodyPr wrap="square" rtlCol="0">
            <a:spAutoFit/>
          </a:bodyPr>
          <a:lstStyle/>
          <a:p>
            <a:pPr algn="ctr"/>
            <a:r>
              <a:rPr lang="en-US" sz="4000" b="1" dirty="0" err="1">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doTERRA</a:t>
            </a:r>
            <a:r>
              <a:rPr lang="en-US" sz="40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 v. Kruger</a:t>
            </a:r>
          </a:p>
        </p:txBody>
      </p:sp>
      <p:sp>
        <p:nvSpPr>
          <p:cNvPr id="4" name="TextBox 3">
            <a:extLst>
              <a:ext uri="{FF2B5EF4-FFF2-40B4-BE49-F238E27FC236}">
                <a16:creationId xmlns:a16="http://schemas.microsoft.com/office/drawing/2014/main" id="{EF92BA69-756E-326E-09C0-ABAA6C9BDF14}"/>
              </a:ext>
            </a:extLst>
          </p:cNvPr>
          <p:cNvSpPr txBox="1"/>
          <p:nvPr/>
        </p:nvSpPr>
        <p:spPr>
          <a:xfrm>
            <a:off x="655316" y="980201"/>
            <a:ext cx="10881360" cy="3970318"/>
          </a:xfrm>
          <a:prstGeom prst="rect">
            <a:avLst/>
          </a:prstGeom>
          <a:solidFill>
            <a:schemeClr val="accent1">
              <a:lumMod val="75000"/>
            </a:schemeClr>
          </a:solidFill>
          <a:ln w="28575">
            <a:solidFill>
              <a:schemeClr val="tx1"/>
            </a:solidFill>
          </a:ln>
        </p:spPr>
        <p:txBody>
          <a:bodyPr wrap="square" rtlCol="0">
            <a:spAutoFit/>
          </a:bodyPr>
          <a:lstStyle/>
          <a:p>
            <a:r>
              <a:rPr lang="en-US" sz="2800" b="0" i="0" dirty="0">
                <a:solidFill>
                  <a:schemeClr val="bg1"/>
                </a:solidFill>
                <a:effectLst>
                  <a:outerShdw blurRad="50800" dist="50800" dir="5400000" algn="ctr" rotWithShape="0">
                    <a:schemeClr val="tx1"/>
                  </a:outerShdw>
                </a:effectLst>
                <a:latin typeface="verdana" panose="020B0604030504040204" pitchFamily="34" charset="0"/>
              </a:rPr>
              <a:t>“I release and agree to indemnify </a:t>
            </a:r>
            <a:r>
              <a:rPr lang="en-US" sz="2800" b="0" i="0" dirty="0" err="1">
                <a:solidFill>
                  <a:schemeClr val="bg1"/>
                </a:solidFill>
                <a:effectLst>
                  <a:outerShdw blurRad="50800" dist="50800" dir="5400000" algn="ctr" rotWithShape="0">
                    <a:schemeClr val="tx1"/>
                  </a:outerShdw>
                </a:effectLst>
                <a:latin typeface="verdana" panose="020B0604030504040204" pitchFamily="34" charset="0"/>
              </a:rPr>
              <a:t>doTERRA</a:t>
            </a:r>
            <a:r>
              <a:rPr lang="en-US" sz="2800" b="0" i="0" dirty="0">
                <a:solidFill>
                  <a:schemeClr val="bg1"/>
                </a:solidFill>
                <a:effectLst>
                  <a:outerShdw blurRad="50800" dist="50800" dir="5400000" algn="ctr" rotWithShape="0">
                    <a:schemeClr val="tx1"/>
                  </a:outerShdw>
                </a:effectLst>
                <a:latin typeface="verdana" panose="020B0604030504040204" pitchFamily="34" charset="0"/>
              </a:rPr>
              <a:t> and its affiliates from </a:t>
            </a:r>
            <a:r>
              <a:rPr lang="en-US" sz="2800" b="0" i="0" dirty="0">
                <a:solidFill>
                  <a:srgbClr val="FFFF00"/>
                </a:solidFill>
                <a:effectLst>
                  <a:outerShdw blurRad="50800" dist="50800" dir="5400000" algn="ctr" rotWithShape="0">
                    <a:schemeClr val="tx1"/>
                  </a:outerShdw>
                </a:effectLst>
                <a:latin typeface="verdana" panose="020B0604030504040204" pitchFamily="34" charset="0"/>
              </a:rPr>
              <a:t>any and all liability, damages, fines, </a:t>
            </a:r>
            <a:r>
              <a:rPr lang="en-US" sz="2800" dirty="0">
                <a:solidFill>
                  <a:srgbClr val="FFFF00"/>
                </a:solidFill>
                <a:effectLst>
                  <a:outerShdw blurRad="50800" dist="50800" dir="5400000" algn="ctr" rotWithShape="0">
                    <a:schemeClr val="tx1"/>
                  </a:outerShdw>
                </a:effectLst>
                <a:latin typeface="verdana" panose="020B0604030504040204" pitchFamily="34" charset="0"/>
              </a:rPr>
              <a:t>penalties, or other awards or settlements </a:t>
            </a:r>
            <a:r>
              <a:rPr lang="en-US" sz="2800" dirty="0">
                <a:solidFill>
                  <a:schemeClr val="bg1"/>
                </a:solidFill>
                <a:effectLst>
                  <a:outerShdw blurRad="50800" dist="50800" dir="5400000" algn="ctr" rotWithShape="0">
                    <a:schemeClr val="tx1"/>
                  </a:outerShdw>
                </a:effectLst>
                <a:latin typeface="verdana" panose="020B0604030504040204" pitchFamily="34" charset="0"/>
              </a:rPr>
              <a:t>arising from, or relating to my actions in the promotion of my </a:t>
            </a:r>
            <a:r>
              <a:rPr lang="en-US" sz="2800" dirty="0" err="1">
                <a:solidFill>
                  <a:schemeClr val="bg1"/>
                </a:solidFill>
                <a:effectLst>
                  <a:outerShdw blurRad="50800" dist="50800" dir="5400000" algn="ctr" rotWithShape="0">
                    <a:schemeClr val="tx1"/>
                  </a:outerShdw>
                </a:effectLst>
                <a:latin typeface="verdana" panose="020B0604030504040204" pitchFamily="34" charset="0"/>
              </a:rPr>
              <a:t>doTERRA</a:t>
            </a:r>
            <a:r>
              <a:rPr lang="en-US" sz="2800" dirty="0">
                <a:solidFill>
                  <a:schemeClr val="bg1"/>
                </a:solidFill>
                <a:effectLst>
                  <a:outerShdw blurRad="50800" dist="50800" dir="5400000" algn="ctr" rotWithShape="0">
                    <a:schemeClr val="tx1"/>
                  </a:outerShdw>
                </a:effectLst>
                <a:latin typeface="verdana" panose="020B0604030504040204" pitchFamily="34" charset="0"/>
              </a:rPr>
              <a:t> independent business and any activities related to it . . . . </a:t>
            </a:r>
            <a:r>
              <a:rPr lang="en-US" sz="2800" dirty="0" err="1">
                <a:solidFill>
                  <a:schemeClr val="bg1"/>
                </a:solidFill>
                <a:effectLst>
                  <a:outerShdw blurRad="50800" dist="50800" dir="5400000" algn="ctr" rotWithShape="0">
                    <a:schemeClr val="tx1"/>
                  </a:outerShdw>
                </a:effectLst>
                <a:latin typeface="verdana" panose="020B0604030504040204" pitchFamily="34" charset="0"/>
              </a:rPr>
              <a:t>doTERRA</a:t>
            </a:r>
            <a:r>
              <a:rPr lang="en-US" sz="2800" dirty="0">
                <a:solidFill>
                  <a:schemeClr val="bg1"/>
                </a:solidFill>
                <a:effectLst>
                  <a:outerShdw blurRad="50800" dist="50800" dir="5400000" algn="ctr" rotWithShape="0">
                    <a:schemeClr val="tx1"/>
                  </a:outerShdw>
                </a:effectLst>
                <a:latin typeface="verdana" panose="020B0604030504040204" pitchFamily="34" charset="0"/>
              </a:rPr>
              <a:t> </a:t>
            </a:r>
            <a:r>
              <a:rPr lang="en-US" sz="2800" dirty="0">
                <a:solidFill>
                  <a:srgbClr val="FFFF00"/>
                </a:solidFill>
                <a:effectLst>
                  <a:outerShdw blurRad="50800" dist="50800" dir="5400000" algn="ctr" rotWithShape="0">
                    <a:schemeClr val="tx1"/>
                  </a:outerShdw>
                </a:effectLst>
                <a:latin typeface="verdana" panose="020B0604030504040204" pitchFamily="34" charset="0"/>
              </a:rPr>
              <a:t>shall not be liable for any</a:t>
            </a:r>
            <a:r>
              <a:rPr lang="en-US" sz="2800" dirty="0">
                <a:solidFill>
                  <a:schemeClr val="bg1"/>
                </a:solidFill>
                <a:effectLst>
                  <a:outerShdw blurRad="50800" dist="50800" dir="5400000" algn="ctr" rotWithShape="0">
                    <a:schemeClr val="tx1"/>
                  </a:outerShdw>
                </a:effectLst>
                <a:latin typeface="verdana" panose="020B0604030504040204" pitchFamily="34" charset="0"/>
              </a:rPr>
              <a:t>: . . . Special, indirect, incidental, </a:t>
            </a:r>
            <a:r>
              <a:rPr lang="en-US" sz="2800" dirty="0">
                <a:solidFill>
                  <a:srgbClr val="FFFF00"/>
                </a:solidFill>
                <a:effectLst>
                  <a:outerShdw blurRad="50800" dist="50800" dir="5400000" algn="ctr" rotWithShape="0">
                    <a:schemeClr val="tx1"/>
                  </a:outerShdw>
                </a:effectLst>
                <a:latin typeface="verdana" panose="020B0604030504040204" pitchFamily="34" charset="0"/>
              </a:rPr>
              <a:t>punitive</a:t>
            </a:r>
            <a:r>
              <a:rPr lang="en-US" sz="2800" dirty="0">
                <a:solidFill>
                  <a:schemeClr val="bg1"/>
                </a:solidFill>
                <a:effectLst>
                  <a:outerShdw blurRad="50800" dist="50800" dir="5400000" algn="ctr" rotWithShape="0">
                    <a:schemeClr val="tx1"/>
                  </a:outerShdw>
                </a:effectLst>
                <a:latin typeface="verdana" panose="020B0604030504040204" pitchFamily="34" charset="0"/>
              </a:rPr>
              <a:t>, or consequential damages, including loss of profits, arising from or related to the operation of </a:t>
            </a:r>
            <a:r>
              <a:rPr lang="en-US" sz="2800" dirty="0">
                <a:solidFill>
                  <a:srgbClr val="FFFF00"/>
                </a:solidFill>
                <a:effectLst>
                  <a:outerShdw blurRad="50800" dist="50800" dir="5400000" algn="ctr" rotWithShape="0">
                    <a:schemeClr val="tx1"/>
                  </a:outerShdw>
                </a:effectLst>
                <a:latin typeface="verdana" panose="020B0604030504040204" pitchFamily="34" charset="0"/>
              </a:rPr>
              <a:t>use of the products </a:t>
            </a:r>
            <a:r>
              <a:rPr lang="en-US" sz="2800" dirty="0">
                <a:solidFill>
                  <a:schemeClr val="bg1"/>
                </a:solidFill>
                <a:effectLst>
                  <a:outerShdw blurRad="50800" dist="50800" dir="5400000" algn="ctr" rotWithShape="0">
                    <a:schemeClr val="tx1"/>
                  </a:outerShdw>
                </a:effectLst>
                <a:latin typeface="verdana" panose="020B0604030504040204" pitchFamily="34" charset="0"/>
              </a:rPr>
              <a:t>. . . .”</a:t>
            </a:r>
            <a:endParaRPr lang="en-US" sz="14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endParaRPr>
          </a:p>
        </p:txBody>
      </p:sp>
      <p:sp>
        <p:nvSpPr>
          <p:cNvPr id="6" name="TextBox 5">
            <a:extLst>
              <a:ext uri="{FF2B5EF4-FFF2-40B4-BE49-F238E27FC236}">
                <a16:creationId xmlns:a16="http://schemas.microsoft.com/office/drawing/2014/main" id="{EF685A9F-37ED-9D6C-A947-4DA6D4E193B2}"/>
              </a:ext>
            </a:extLst>
          </p:cNvPr>
          <p:cNvSpPr txBox="1"/>
          <p:nvPr/>
        </p:nvSpPr>
        <p:spPr>
          <a:xfrm rot="20766371">
            <a:off x="1140754" y="2347869"/>
            <a:ext cx="9910482" cy="707886"/>
          </a:xfrm>
          <a:prstGeom prst="rect">
            <a:avLst/>
          </a:prstGeom>
          <a:solidFill>
            <a:schemeClr val="tx1"/>
          </a:solidFill>
        </p:spPr>
        <p:txBody>
          <a:bodyPr wrap="square" rtlCol="0">
            <a:spAutoFit/>
          </a:bodyPr>
          <a:lstStyle/>
          <a:p>
            <a:pPr algn="ctr"/>
            <a:r>
              <a:rPr lang="en-US" sz="4000" b="1" dirty="0">
                <a:solidFill>
                  <a:srgbClr val="FF0000"/>
                </a:solidFill>
              </a:rPr>
              <a:t>NOT CLEAR AND UNMISTAKABLE</a:t>
            </a:r>
          </a:p>
        </p:txBody>
      </p:sp>
    </p:spTree>
    <p:extLst>
      <p:ext uri="{BB962C8B-B14F-4D97-AF65-F5344CB8AC3E}">
        <p14:creationId xmlns:p14="http://schemas.microsoft.com/office/powerpoint/2010/main" val="277210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3FDD158-8467-5A33-039B-9980BB85FAD7}"/>
              </a:ext>
            </a:extLst>
          </p:cNvPr>
          <p:cNvSpPr>
            <a:spLocks noGrp="1"/>
          </p:cNvSpPr>
          <p:nvPr>
            <p:ph type="ftr" sz="quarter" idx="11"/>
          </p:nvPr>
        </p:nvSpPr>
        <p:spPr>
          <a:xfrm>
            <a:off x="10413005" y="6586929"/>
            <a:ext cx="6297612" cy="365125"/>
          </a:xfrm>
        </p:spPr>
        <p:txBody>
          <a:bodyPr/>
          <a:lstStyle/>
          <a:p>
            <a:r>
              <a:rPr lang="en-US" dirty="0"/>
              <a:t>Copyrighted. 2023 Jared Tingey.</a:t>
            </a:r>
          </a:p>
        </p:txBody>
      </p:sp>
      <p:sp>
        <p:nvSpPr>
          <p:cNvPr id="3" name="TextBox 2">
            <a:extLst>
              <a:ext uri="{FF2B5EF4-FFF2-40B4-BE49-F238E27FC236}">
                <a16:creationId xmlns:a16="http://schemas.microsoft.com/office/drawing/2014/main" id="{CD12D207-87D2-BB49-B666-679991C8653C}"/>
              </a:ext>
            </a:extLst>
          </p:cNvPr>
          <p:cNvSpPr txBox="1"/>
          <p:nvPr/>
        </p:nvSpPr>
        <p:spPr>
          <a:xfrm>
            <a:off x="655316" y="442504"/>
            <a:ext cx="10881360" cy="707886"/>
          </a:xfrm>
          <a:prstGeom prst="rect">
            <a:avLst/>
          </a:prstGeom>
          <a:solidFill>
            <a:schemeClr val="accent1">
              <a:lumMod val="75000"/>
            </a:schemeClr>
          </a:solidFill>
          <a:ln w="28575">
            <a:solidFill>
              <a:schemeClr val="tx1"/>
            </a:solidFill>
          </a:ln>
        </p:spPr>
        <p:txBody>
          <a:bodyPr wrap="square" rtlCol="0">
            <a:spAutoFit/>
          </a:bodyPr>
          <a:lstStyle/>
          <a:p>
            <a:pPr algn="ctr"/>
            <a:r>
              <a:rPr lang="en-US" sz="40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What Now?</a:t>
            </a:r>
          </a:p>
        </p:txBody>
      </p:sp>
      <p:pic>
        <p:nvPicPr>
          <p:cNvPr id="6146" name="Picture 2" descr="Wtf-is-going-on GIFs - Get the best GIF on GIPHY">
            <a:extLst>
              <a:ext uri="{FF2B5EF4-FFF2-40B4-BE49-F238E27FC236}">
                <a16:creationId xmlns:a16="http://schemas.microsoft.com/office/drawing/2014/main" id="{1A174736-4D84-1BA4-0888-537C99508E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9217" y="1371117"/>
            <a:ext cx="5293566" cy="5293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264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8522F0-4533-4267-87C4-CD17BC901ECA}"/>
              </a:ext>
            </a:extLst>
          </p:cNvPr>
          <p:cNvSpPr txBox="1"/>
          <p:nvPr/>
        </p:nvSpPr>
        <p:spPr>
          <a:xfrm>
            <a:off x="368110" y="318674"/>
            <a:ext cx="10468947" cy="584775"/>
          </a:xfrm>
          <a:prstGeom prst="rect">
            <a:avLst/>
          </a:prstGeom>
          <a:solidFill>
            <a:schemeClr val="accent1">
              <a:lumMod val="75000"/>
            </a:schemeClr>
          </a:solidFill>
          <a:ln w="28575">
            <a:solidFill>
              <a:schemeClr val="tx1">
                <a:lumMod val="95000"/>
                <a:lumOff val="5000"/>
              </a:schemeClr>
            </a:solidFill>
          </a:ln>
          <a:effectLst/>
        </p:spPr>
        <p:txBody>
          <a:bodyPr wrap="square" rtlCol="0">
            <a:spAutoFit/>
          </a:bodyPr>
          <a:lstStyle/>
          <a:p>
            <a:pPr algn="ctr"/>
            <a:r>
              <a:rPr lang="en-US" sz="32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Is YOUR Language “Clear and Unequivocal”? </a:t>
            </a:r>
          </a:p>
        </p:txBody>
      </p:sp>
      <p:sp>
        <p:nvSpPr>
          <p:cNvPr id="2" name="Footer Placeholder 1">
            <a:extLst>
              <a:ext uri="{FF2B5EF4-FFF2-40B4-BE49-F238E27FC236}">
                <a16:creationId xmlns:a16="http://schemas.microsoft.com/office/drawing/2014/main" id="{14EFD2F5-40EE-A7A2-BE5F-A43593344E0F}"/>
              </a:ext>
            </a:extLst>
          </p:cNvPr>
          <p:cNvSpPr>
            <a:spLocks noGrp="1"/>
          </p:cNvSpPr>
          <p:nvPr>
            <p:ph type="ftr" sz="quarter" idx="11"/>
          </p:nvPr>
        </p:nvSpPr>
        <p:spPr>
          <a:xfrm>
            <a:off x="10433731" y="6632786"/>
            <a:ext cx="1889697" cy="283937"/>
          </a:xfrm>
        </p:spPr>
        <p:txBody>
          <a:bodyPr/>
          <a:lstStyle/>
          <a:p>
            <a:r>
              <a:rPr lang="en-US" dirty="0"/>
              <a:t>Copyrighted. 2023 Jared Tingey.</a:t>
            </a:r>
          </a:p>
        </p:txBody>
      </p:sp>
      <p:sp>
        <p:nvSpPr>
          <p:cNvPr id="9" name="TextBox 8">
            <a:extLst>
              <a:ext uri="{FF2B5EF4-FFF2-40B4-BE49-F238E27FC236}">
                <a16:creationId xmlns:a16="http://schemas.microsoft.com/office/drawing/2014/main" id="{17B227BE-6683-C790-C204-71700012D380}"/>
              </a:ext>
            </a:extLst>
          </p:cNvPr>
          <p:cNvSpPr txBox="1"/>
          <p:nvPr/>
        </p:nvSpPr>
        <p:spPr>
          <a:xfrm>
            <a:off x="4023996" y="4301298"/>
            <a:ext cx="3157176" cy="461665"/>
          </a:xfrm>
          <a:prstGeom prst="rect">
            <a:avLst/>
          </a:prstGeom>
          <a:solidFill>
            <a:schemeClr val="accent1">
              <a:lumMod val="75000"/>
            </a:schemeClr>
          </a:solidFill>
          <a:ln w="28575">
            <a:solidFill>
              <a:schemeClr val="tx1"/>
            </a:solidFill>
          </a:ln>
        </p:spPr>
        <p:txBody>
          <a:bodyPr wrap="square" rtlCol="0">
            <a:spAutoFit/>
          </a:bodyPr>
          <a:lstStyle/>
          <a:p>
            <a:pPr algn="ctr"/>
            <a:r>
              <a:rPr lang="en-US" sz="2400" dirty="0">
                <a:solidFill>
                  <a:schemeClr val="bg1"/>
                </a:solidFill>
                <a:effectLst>
                  <a:outerShdw blurRad="50800" dist="50800" dir="5400000" algn="tl">
                    <a:schemeClr val="tx1"/>
                  </a:outerShdw>
                </a:effectLst>
              </a:rPr>
              <a:t>City Volunteer Waiver</a:t>
            </a:r>
          </a:p>
        </p:txBody>
      </p:sp>
      <p:sp>
        <p:nvSpPr>
          <p:cNvPr id="12" name="TextBox 11">
            <a:extLst>
              <a:ext uri="{FF2B5EF4-FFF2-40B4-BE49-F238E27FC236}">
                <a16:creationId xmlns:a16="http://schemas.microsoft.com/office/drawing/2014/main" id="{912B09C9-FC84-1BAE-E5EF-A524512B591B}"/>
              </a:ext>
            </a:extLst>
          </p:cNvPr>
          <p:cNvSpPr txBox="1"/>
          <p:nvPr/>
        </p:nvSpPr>
        <p:spPr>
          <a:xfrm>
            <a:off x="3737343" y="1155824"/>
            <a:ext cx="3730483" cy="461665"/>
          </a:xfrm>
          <a:prstGeom prst="rect">
            <a:avLst/>
          </a:prstGeom>
          <a:solidFill>
            <a:schemeClr val="accent1">
              <a:lumMod val="75000"/>
            </a:schemeClr>
          </a:solidFill>
          <a:ln w="28575">
            <a:solidFill>
              <a:schemeClr val="tx1"/>
            </a:solidFill>
          </a:ln>
        </p:spPr>
        <p:txBody>
          <a:bodyPr wrap="square" rtlCol="0">
            <a:spAutoFit/>
          </a:bodyPr>
          <a:lstStyle/>
          <a:p>
            <a:pPr algn="ctr"/>
            <a:r>
              <a:rPr lang="en-US" sz="2400" dirty="0">
                <a:solidFill>
                  <a:schemeClr val="bg1"/>
                </a:solidFill>
                <a:effectLst>
                  <a:outerShdw blurRad="50800" dist="50800" dir="5400000" algn="ctr" rotWithShape="0">
                    <a:schemeClr val="tx1"/>
                  </a:outerShdw>
                </a:effectLst>
              </a:rPr>
              <a:t>City Recreation Release</a:t>
            </a:r>
          </a:p>
        </p:txBody>
      </p:sp>
      <p:sp>
        <p:nvSpPr>
          <p:cNvPr id="16" name="TextBox 15">
            <a:extLst>
              <a:ext uri="{FF2B5EF4-FFF2-40B4-BE49-F238E27FC236}">
                <a16:creationId xmlns:a16="http://schemas.microsoft.com/office/drawing/2014/main" id="{093690A3-3128-34C4-2ACB-1C9E4B7C9F39}"/>
              </a:ext>
            </a:extLst>
          </p:cNvPr>
          <p:cNvSpPr txBox="1"/>
          <p:nvPr/>
        </p:nvSpPr>
        <p:spPr>
          <a:xfrm>
            <a:off x="1439140" y="1751105"/>
            <a:ext cx="8326899" cy="2308324"/>
          </a:xfrm>
          <a:prstGeom prst="rect">
            <a:avLst/>
          </a:prstGeom>
          <a:solidFill>
            <a:schemeClr val="accent1">
              <a:lumMod val="75000"/>
            </a:schemeClr>
          </a:solidFill>
          <a:ln w="28575">
            <a:solidFill>
              <a:schemeClr val="tx1"/>
            </a:solidFill>
          </a:ln>
        </p:spPr>
        <p:txBody>
          <a:bodyPr wrap="square" rtlCol="0">
            <a:spAutoFit/>
          </a:bodyPr>
          <a:lstStyle/>
          <a:p>
            <a:r>
              <a:rPr lang="en-US"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“I, the undersigned . . . In consideration of the permission granted to me by the City . . . and City Recreation to participate in this recreation program, do hereby </a:t>
            </a:r>
            <a:r>
              <a:rPr lang="en-US" dirty="0">
                <a:solidFill>
                  <a:srgbClr val="FFFF00"/>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release, forever discharge</a:t>
            </a:r>
            <a:r>
              <a:rPr lang="en-US"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 and agree to Hold Harmless City, City Recreation, and its elected officials, officers, its authorized agents, employees and volunteers, </a:t>
            </a:r>
            <a:r>
              <a:rPr lang="en-US" dirty="0">
                <a:solidFill>
                  <a:srgbClr val="FFFF00"/>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for all claims, damages, demands, actions and causes of the action at law </a:t>
            </a:r>
            <a:r>
              <a:rPr lang="en-US"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or in equity, arising by reason or in manner growing out of participation in City Recreation Programs.”  </a:t>
            </a:r>
          </a:p>
        </p:txBody>
      </p:sp>
      <p:sp>
        <p:nvSpPr>
          <p:cNvPr id="17" name="TextBox 16">
            <a:extLst>
              <a:ext uri="{FF2B5EF4-FFF2-40B4-BE49-F238E27FC236}">
                <a16:creationId xmlns:a16="http://schemas.microsoft.com/office/drawing/2014/main" id="{26D40C63-4659-9DBF-7E4F-1DF6D1FE71D5}"/>
              </a:ext>
            </a:extLst>
          </p:cNvPr>
          <p:cNvSpPr txBox="1"/>
          <p:nvPr/>
        </p:nvSpPr>
        <p:spPr>
          <a:xfrm>
            <a:off x="1439140" y="4896579"/>
            <a:ext cx="8326899" cy="1477328"/>
          </a:xfrm>
          <a:prstGeom prst="rect">
            <a:avLst/>
          </a:prstGeom>
          <a:solidFill>
            <a:schemeClr val="accent1">
              <a:lumMod val="75000"/>
            </a:schemeClr>
          </a:solidFill>
          <a:ln w="28575">
            <a:solidFill>
              <a:schemeClr val="tx1"/>
            </a:solidFill>
          </a:ln>
        </p:spPr>
        <p:txBody>
          <a:bodyPr wrap="square" rtlCol="0">
            <a:spAutoFit/>
          </a:bodyPr>
          <a:lstStyle/>
          <a:p>
            <a:r>
              <a:rPr lang="en-US" dirty="0">
                <a:solidFill>
                  <a:schemeClr val="bg1"/>
                </a:solidFill>
                <a:effectLst>
                  <a:outerShdw blurRad="50800" dist="50800" dir="5400000" algn="tl">
                    <a:schemeClr val="tx1"/>
                  </a:outerShdw>
                </a:effectLst>
              </a:rPr>
              <a:t>“</a:t>
            </a:r>
            <a:r>
              <a:rPr lang="en-US" b="0" i="0" dirty="0">
                <a:solidFill>
                  <a:schemeClr val="bg1"/>
                </a:solidFill>
                <a:effectLst>
                  <a:outerShdw blurRad="50800" dist="50800" dir="5400000" algn="tl">
                    <a:schemeClr val="tx1"/>
                  </a:outerShdw>
                </a:effectLst>
                <a:latin typeface="Verdana" panose="020B0604030504040204" pitchFamily="34" charset="0"/>
              </a:rPr>
              <a:t>I hereby waive and release </a:t>
            </a:r>
            <a:r>
              <a:rPr lang="en-US" b="0" i="0" dirty="0">
                <a:solidFill>
                  <a:srgbClr val="FFFF00"/>
                </a:solidFill>
                <a:effectLst>
                  <a:outerShdw blurRad="50800" dist="50800" dir="5400000" algn="tl">
                    <a:schemeClr val="tx1"/>
                  </a:outerShdw>
                </a:effectLst>
                <a:latin typeface="Verdana" panose="020B0604030504040204" pitchFamily="34" charset="0"/>
              </a:rPr>
              <a:t>any and all claims </a:t>
            </a:r>
            <a:r>
              <a:rPr lang="en-US" b="0" i="0" dirty="0">
                <a:solidFill>
                  <a:schemeClr val="bg1"/>
                </a:solidFill>
                <a:effectLst>
                  <a:outerShdw blurRad="50800" dist="50800" dir="5400000" algn="tl">
                    <a:schemeClr val="tx1"/>
                  </a:outerShdw>
                </a:effectLst>
                <a:latin typeface="Verdana" panose="020B0604030504040204" pitchFamily="34" charset="0"/>
              </a:rPr>
              <a:t>I have or may have in the future against the City, its officers, agents, employees, assigns, and sureties, for any liability, damage, claim, injury, loss, expense, attorney fees, </a:t>
            </a:r>
            <a:r>
              <a:rPr lang="en-US" b="0" i="0" dirty="0">
                <a:solidFill>
                  <a:srgbClr val="FFFF00"/>
                </a:solidFill>
                <a:effectLst>
                  <a:outerShdw blurRad="50800" dist="50800" dir="5400000" algn="tl">
                    <a:schemeClr val="tx1"/>
                  </a:outerShdw>
                </a:effectLst>
                <a:latin typeface="Verdana" panose="020B0604030504040204" pitchFamily="34" charset="0"/>
              </a:rPr>
              <a:t>or harm of any kind whatsoever </a:t>
            </a:r>
            <a:r>
              <a:rPr lang="en-US" b="0" i="0" dirty="0">
                <a:solidFill>
                  <a:schemeClr val="bg1"/>
                </a:solidFill>
                <a:effectLst>
                  <a:outerShdw blurRad="50800" dist="50800" dir="5400000" algn="tl">
                    <a:schemeClr val="tx1"/>
                  </a:outerShdw>
                </a:effectLst>
                <a:latin typeface="Verdana" panose="020B0604030504040204" pitchFamily="34" charset="0"/>
              </a:rPr>
              <a:t>arising out of my </a:t>
            </a:r>
            <a:r>
              <a:rPr lang="en-US" b="0" i="0" dirty="0">
                <a:solidFill>
                  <a:srgbClr val="FFFF00"/>
                </a:solidFill>
                <a:effectLst>
                  <a:outerShdw blurRad="50800" dist="50800" dir="5400000" algn="tl">
                    <a:schemeClr val="tx1"/>
                  </a:outerShdw>
                </a:effectLst>
                <a:latin typeface="Verdana" panose="020B0604030504040204" pitchFamily="34" charset="0"/>
              </a:rPr>
              <a:t>participation in the Project.</a:t>
            </a:r>
            <a:endParaRPr lang="en-US" dirty="0">
              <a:solidFill>
                <a:srgbClr val="FFFF00"/>
              </a:solidFill>
              <a:effectLst>
                <a:outerShdw blurRad="50800" dist="50800" dir="5400000" algn="tl">
                  <a:schemeClr val="tx1"/>
                </a:outerShdw>
              </a:effectLst>
            </a:endParaRPr>
          </a:p>
        </p:txBody>
      </p:sp>
    </p:spTree>
    <p:extLst>
      <p:ext uri="{BB962C8B-B14F-4D97-AF65-F5344CB8AC3E}">
        <p14:creationId xmlns:p14="http://schemas.microsoft.com/office/powerpoint/2010/main" val="36746001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73E2D66-592B-9361-BF88-4919039DE36C}"/>
              </a:ext>
            </a:extLst>
          </p:cNvPr>
          <p:cNvSpPr>
            <a:spLocks noGrp="1"/>
          </p:cNvSpPr>
          <p:nvPr>
            <p:ph type="ftr" sz="quarter" idx="11"/>
          </p:nvPr>
        </p:nvSpPr>
        <p:spPr>
          <a:xfrm>
            <a:off x="10440979" y="6579795"/>
            <a:ext cx="6297612" cy="365125"/>
          </a:xfrm>
        </p:spPr>
        <p:txBody>
          <a:bodyPr/>
          <a:lstStyle/>
          <a:p>
            <a:r>
              <a:rPr lang="en-US" dirty="0"/>
              <a:t>Copyrighted. 2023 Jared Tingey.</a:t>
            </a:r>
          </a:p>
        </p:txBody>
      </p:sp>
      <p:sp>
        <p:nvSpPr>
          <p:cNvPr id="4" name="TextBox 3">
            <a:extLst>
              <a:ext uri="{FF2B5EF4-FFF2-40B4-BE49-F238E27FC236}">
                <a16:creationId xmlns:a16="http://schemas.microsoft.com/office/drawing/2014/main" id="{BD3DE47D-7ADA-407B-5455-163FE8F46ABC}"/>
              </a:ext>
            </a:extLst>
          </p:cNvPr>
          <p:cNvSpPr txBox="1"/>
          <p:nvPr/>
        </p:nvSpPr>
        <p:spPr>
          <a:xfrm>
            <a:off x="655319" y="479463"/>
            <a:ext cx="10881360" cy="707886"/>
          </a:xfrm>
          <a:prstGeom prst="rect">
            <a:avLst/>
          </a:prstGeom>
          <a:solidFill>
            <a:schemeClr val="accent1">
              <a:lumMod val="75000"/>
            </a:schemeClr>
          </a:solidFill>
          <a:ln w="28575">
            <a:solidFill>
              <a:schemeClr val="tx1">
                <a:lumMod val="95000"/>
                <a:lumOff val="5000"/>
              </a:schemeClr>
            </a:solidFill>
          </a:ln>
          <a:effectLst/>
        </p:spPr>
        <p:txBody>
          <a:bodyPr wrap="square" rtlCol="0">
            <a:spAutoFit/>
          </a:bodyPr>
          <a:lstStyle/>
          <a:p>
            <a:pPr algn="ctr"/>
            <a:r>
              <a:rPr lang="en-US" sz="40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No Need for Specific Words . . . BUT</a:t>
            </a:r>
          </a:p>
        </p:txBody>
      </p:sp>
      <p:sp>
        <p:nvSpPr>
          <p:cNvPr id="6" name="TextBox 5">
            <a:extLst>
              <a:ext uri="{FF2B5EF4-FFF2-40B4-BE49-F238E27FC236}">
                <a16:creationId xmlns:a16="http://schemas.microsoft.com/office/drawing/2014/main" id="{895DC91C-4510-6B40-67B1-73A5D863EC02}"/>
              </a:ext>
            </a:extLst>
          </p:cNvPr>
          <p:cNvSpPr txBox="1"/>
          <p:nvPr/>
        </p:nvSpPr>
        <p:spPr>
          <a:xfrm>
            <a:off x="1070264" y="4188720"/>
            <a:ext cx="9933710" cy="1938992"/>
          </a:xfrm>
          <a:prstGeom prst="rect">
            <a:avLst/>
          </a:prstGeom>
          <a:solidFill>
            <a:schemeClr val="accent1">
              <a:lumMod val="75000"/>
            </a:schemeClr>
          </a:solidFill>
          <a:ln w="28575">
            <a:solidFill>
              <a:schemeClr val="tx1">
                <a:lumMod val="95000"/>
                <a:lumOff val="5000"/>
              </a:schemeClr>
            </a:solidFill>
          </a:ln>
          <a:effectLst/>
        </p:spPr>
        <p:txBody>
          <a:bodyPr wrap="square" rtlCol="0">
            <a:spAutoFit/>
          </a:bodyPr>
          <a:lstStyle/>
          <a:p>
            <a:r>
              <a:rPr lang="en-US" sz="40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“That is not to say that a release must use </a:t>
            </a:r>
            <a:r>
              <a:rPr lang="en-US" sz="4000" dirty="0">
                <a:solidFill>
                  <a:srgbClr val="FFFF00"/>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specific words</a:t>
            </a:r>
            <a:r>
              <a:rPr lang="en-US" sz="40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 to make its intent clear and unmistakable.”</a:t>
            </a:r>
          </a:p>
        </p:txBody>
      </p:sp>
      <p:sp>
        <p:nvSpPr>
          <p:cNvPr id="7" name="TextBox 6">
            <a:extLst>
              <a:ext uri="{FF2B5EF4-FFF2-40B4-BE49-F238E27FC236}">
                <a16:creationId xmlns:a16="http://schemas.microsoft.com/office/drawing/2014/main" id="{B8C52B88-696E-3998-EFAB-9D0350FEA224}"/>
              </a:ext>
            </a:extLst>
          </p:cNvPr>
          <p:cNvSpPr txBox="1"/>
          <p:nvPr/>
        </p:nvSpPr>
        <p:spPr>
          <a:xfrm>
            <a:off x="1070264" y="1423049"/>
            <a:ext cx="9933710" cy="2554545"/>
          </a:xfrm>
          <a:prstGeom prst="rect">
            <a:avLst/>
          </a:prstGeom>
          <a:solidFill>
            <a:schemeClr val="accent1">
              <a:lumMod val="75000"/>
            </a:schemeClr>
          </a:solidFill>
          <a:ln w="28575">
            <a:solidFill>
              <a:schemeClr val="tx1">
                <a:lumMod val="95000"/>
                <a:lumOff val="5000"/>
              </a:schemeClr>
            </a:solidFill>
          </a:ln>
          <a:effectLst/>
        </p:spPr>
        <p:txBody>
          <a:bodyPr wrap="square" rtlCol="0">
            <a:spAutoFit/>
          </a:bodyPr>
          <a:lstStyle/>
          <a:p>
            <a:r>
              <a:rPr lang="en-US" sz="40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“Enforceable when </a:t>
            </a:r>
            <a:r>
              <a:rPr lang="en-US" sz="4000" dirty="0">
                <a:solidFill>
                  <a:srgbClr val="FFFF00"/>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the broad sweep of the language</a:t>
            </a:r>
            <a:r>
              <a:rPr lang="en-US" sz="40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 . . . clearly covers those instances in which a party may be negligent.”</a:t>
            </a:r>
          </a:p>
        </p:txBody>
      </p:sp>
    </p:spTree>
    <p:extLst>
      <p:ext uri="{BB962C8B-B14F-4D97-AF65-F5344CB8AC3E}">
        <p14:creationId xmlns:p14="http://schemas.microsoft.com/office/powerpoint/2010/main" val="7376920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73E2D66-592B-9361-BF88-4919039DE36C}"/>
              </a:ext>
            </a:extLst>
          </p:cNvPr>
          <p:cNvSpPr>
            <a:spLocks noGrp="1"/>
          </p:cNvSpPr>
          <p:nvPr>
            <p:ph type="ftr" sz="quarter" idx="11"/>
          </p:nvPr>
        </p:nvSpPr>
        <p:spPr>
          <a:xfrm>
            <a:off x="10440979" y="6579795"/>
            <a:ext cx="6297612" cy="365125"/>
          </a:xfrm>
        </p:spPr>
        <p:txBody>
          <a:bodyPr/>
          <a:lstStyle/>
          <a:p>
            <a:r>
              <a:rPr lang="en-US" dirty="0"/>
              <a:t>Copyrighted. 2023 Jared Tingey.</a:t>
            </a:r>
          </a:p>
        </p:txBody>
      </p:sp>
      <p:sp>
        <p:nvSpPr>
          <p:cNvPr id="4" name="TextBox 3">
            <a:extLst>
              <a:ext uri="{FF2B5EF4-FFF2-40B4-BE49-F238E27FC236}">
                <a16:creationId xmlns:a16="http://schemas.microsoft.com/office/drawing/2014/main" id="{BD3DE47D-7ADA-407B-5455-163FE8F46ABC}"/>
              </a:ext>
            </a:extLst>
          </p:cNvPr>
          <p:cNvSpPr txBox="1"/>
          <p:nvPr/>
        </p:nvSpPr>
        <p:spPr>
          <a:xfrm>
            <a:off x="655319" y="479463"/>
            <a:ext cx="10881360" cy="707886"/>
          </a:xfrm>
          <a:prstGeom prst="rect">
            <a:avLst/>
          </a:prstGeom>
          <a:solidFill>
            <a:schemeClr val="accent1">
              <a:lumMod val="75000"/>
            </a:schemeClr>
          </a:solidFill>
          <a:ln w="28575">
            <a:solidFill>
              <a:schemeClr val="tx1">
                <a:lumMod val="95000"/>
                <a:lumOff val="5000"/>
              </a:schemeClr>
            </a:solidFill>
          </a:ln>
          <a:effectLst/>
        </p:spPr>
        <p:txBody>
          <a:bodyPr wrap="square" rtlCol="0">
            <a:spAutoFit/>
          </a:bodyPr>
          <a:lstStyle/>
          <a:p>
            <a:pPr algn="ctr"/>
            <a:r>
              <a:rPr lang="en-US" sz="40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No Need for Specific Words . . . BUT</a:t>
            </a:r>
          </a:p>
        </p:txBody>
      </p:sp>
      <p:sp>
        <p:nvSpPr>
          <p:cNvPr id="6" name="TextBox 5">
            <a:extLst>
              <a:ext uri="{FF2B5EF4-FFF2-40B4-BE49-F238E27FC236}">
                <a16:creationId xmlns:a16="http://schemas.microsoft.com/office/drawing/2014/main" id="{895DC91C-4510-6B40-67B1-73A5D863EC02}"/>
              </a:ext>
            </a:extLst>
          </p:cNvPr>
          <p:cNvSpPr txBox="1"/>
          <p:nvPr/>
        </p:nvSpPr>
        <p:spPr>
          <a:xfrm>
            <a:off x="1070264" y="4188720"/>
            <a:ext cx="9933710" cy="1938992"/>
          </a:xfrm>
          <a:prstGeom prst="rect">
            <a:avLst/>
          </a:prstGeom>
          <a:solidFill>
            <a:schemeClr val="accent1">
              <a:lumMod val="75000"/>
            </a:schemeClr>
          </a:solidFill>
          <a:ln w="28575">
            <a:solidFill>
              <a:schemeClr val="tx1">
                <a:lumMod val="95000"/>
                <a:lumOff val="5000"/>
              </a:schemeClr>
            </a:solidFill>
          </a:ln>
          <a:effectLst/>
        </p:spPr>
        <p:txBody>
          <a:bodyPr wrap="square" rtlCol="0">
            <a:spAutoFit/>
          </a:bodyPr>
          <a:lstStyle/>
          <a:p>
            <a:r>
              <a:rPr lang="en-US" sz="40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“That is not to say that a release must use specific words to make its intent clear and unmistakable.”</a:t>
            </a:r>
          </a:p>
        </p:txBody>
      </p:sp>
      <p:sp>
        <p:nvSpPr>
          <p:cNvPr id="7" name="TextBox 6">
            <a:extLst>
              <a:ext uri="{FF2B5EF4-FFF2-40B4-BE49-F238E27FC236}">
                <a16:creationId xmlns:a16="http://schemas.microsoft.com/office/drawing/2014/main" id="{B8C52B88-696E-3998-EFAB-9D0350FEA224}"/>
              </a:ext>
            </a:extLst>
          </p:cNvPr>
          <p:cNvSpPr txBox="1"/>
          <p:nvPr/>
        </p:nvSpPr>
        <p:spPr>
          <a:xfrm>
            <a:off x="1070264" y="1423049"/>
            <a:ext cx="9933710" cy="2554545"/>
          </a:xfrm>
          <a:prstGeom prst="rect">
            <a:avLst/>
          </a:prstGeom>
          <a:solidFill>
            <a:schemeClr val="accent1">
              <a:lumMod val="75000"/>
            </a:schemeClr>
          </a:solidFill>
          <a:ln w="28575">
            <a:solidFill>
              <a:schemeClr val="tx1">
                <a:lumMod val="95000"/>
                <a:lumOff val="5000"/>
              </a:schemeClr>
            </a:solidFill>
          </a:ln>
          <a:effectLst/>
        </p:spPr>
        <p:txBody>
          <a:bodyPr wrap="square" rtlCol="0">
            <a:spAutoFit/>
          </a:bodyPr>
          <a:lstStyle/>
          <a:p>
            <a:r>
              <a:rPr lang="en-US" sz="40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“Enforceable when the broad sweep of the language . . . clearly covers those instances in which a party may be negligent.”</a:t>
            </a:r>
          </a:p>
        </p:txBody>
      </p:sp>
      <p:sp>
        <p:nvSpPr>
          <p:cNvPr id="8" name="TextBox 7">
            <a:extLst>
              <a:ext uri="{FF2B5EF4-FFF2-40B4-BE49-F238E27FC236}">
                <a16:creationId xmlns:a16="http://schemas.microsoft.com/office/drawing/2014/main" id="{79A42233-31C5-DD44-1362-C5C574AF3F5D}"/>
              </a:ext>
            </a:extLst>
          </p:cNvPr>
          <p:cNvSpPr txBox="1"/>
          <p:nvPr/>
        </p:nvSpPr>
        <p:spPr>
          <a:xfrm rot="21192240">
            <a:off x="1442818" y="4799465"/>
            <a:ext cx="8518977" cy="717502"/>
          </a:xfrm>
          <a:prstGeom prst="rect">
            <a:avLst/>
          </a:prstGeom>
          <a:solidFill>
            <a:schemeClr val="tx1"/>
          </a:solidFill>
        </p:spPr>
        <p:txBody>
          <a:bodyPr wrap="square" rtlCol="0">
            <a:spAutoFit/>
          </a:bodyPr>
          <a:lstStyle/>
          <a:p>
            <a:pPr algn="ctr"/>
            <a:r>
              <a:rPr lang="en-US" sz="4000" b="1" dirty="0">
                <a:solidFill>
                  <a:srgbClr val="FF0000"/>
                </a:solidFill>
              </a:rPr>
              <a:t>NOT REALLY TRUE!</a:t>
            </a:r>
          </a:p>
        </p:txBody>
      </p:sp>
    </p:spTree>
    <p:extLst>
      <p:ext uri="{BB962C8B-B14F-4D97-AF65-F5344CB8AC3E}">
        <p14:creationId xmlns:p14="http://schemas.microsoft.com/office/powerpoint/2010/main" val="2957695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73E2D66-592B-9361-BF88-4919039DE36C}"/>
              </a:ext>
            </a:extLst>
          </p:cNvPr>
          <p:cNvSpPr>
            <a:spLocks noGrp="1"/>
          </p:cNvSpPr>
          <p:nvPr>
            <p:ph type="ftr" sz="quarter" idx="11"/>
          </p:nvPr>
        </p:nvSpPr>
        <p:spPr>
          <a:xfrm>
            <a:off x="10440979" y="6579795"/>
            <a:ext cx="6297612" cy="365125"/>
          </a:xfrm>
        </p:spPr>
        <p:txBody>
          <a:bodyPr/>
          <a:lstStyle/>
          <a:p>
            <a:r>
              <a:rPr lang="en-US" dirty="0"/>
              <a:t>Copyrighted. 2023 Jared Tingey.</a:t>
            </a:r>
          </a:p>
        </p:txBody>
      </p:sp>
      <p:sp>
        <p:nvSpPr>
          <p:cNvPr id="4" name="TextBox 3">
            <a:extLst>
              <a:ext uri="{FF2B5EF4-FFF2-40B4-BE49-F238E27FC236}">
                <a16:creationId xmlns:a16="http://schemas.microsoft.com/office/drawing/2014/main" id="{BD3DE47D-7ADA-407B-5455-163FE8F46ABC}"/>
              </a:ext>
            </a:extLst>
          </p:cNvPr>
          <p:cNvSpPr txBox="1"/>
          <p:nvPr/>
        </p:nvSpPr>
        <p:spPr>
          <a:xfrm>
            <a:off x="655319" y="479463"/>
            <a:ext cx="10881360" cy="707886"/>
          </a:xfrm>
          <a:prstGeom prst="rect">
            <a:avLst/>
          </a:prstGeom>
          <a:solidFill>
            <a:schemeClr val="accent1">
              <a:lumMod val="75000"/>
            </a:schemeClr>
          </a:solidFill>
          <a:ln w="28575">
            <a:solidFill>
              <a:schemeClr val="tx1">
                <a:lumMod val="95000"/>
                <a:lumOff val="5000"/>
              </a:schemeClr>
            </a:solidFill>
          </a:ln>
          <a:effectLst/>
        </p:spPr>
        <p:txBody>
          <a:bodyPr wrap="square" rtlCol="0">
            <a:spAutoFit/>
          </a:bodyPr>
          <a:lstStyle/>
          <a:p>
            <a:pPr algn="ctr"/>
            <a:r>
              <a:rPr lang="en-US" sz="40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So…Words Really Do Matter</a:t>
            </a:r>
          </a:p>
        </p:txBody>
      </p:sp>
      <p:pic>
        <p:nvPicPr>
          <p:cNvPr id="5" name="Picture 6" descr="Image result for words are free">
            <a:extLst>
              <a:ext uri="{FF2B5EF4-FFF2-40B4-BE49-F238E27FC236}">
                <a16:creationId xmlns:a16="http://schemas.microsoft.com/office/drawing/2014/main" id="{36D68022-4987-D16D-651C-EE3493BB68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8470" y="1273463"/>
            <a:ext cx="4955058" cy="4955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225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43854" y="244002"/>
            <a:ext cx="9095534" cy="707886"/>
          </a:xfrm>
          <a:prstGeom prst="rect">
            <a:avLst/>
          </a:prstGeom>
          <a:solidFill>
            <a:schemeClr val="accent1">
              <a:lumMod val="75000"/>
            </a:schemeClr>
          </a:solidFill>
          <a:ln w="28575">
            <a:solidFill>
              <a:schemeClr val="tx1">
                <a:lumMod val="95000"/>
                <a:lumOff val="5000"/>
              </a:schemeClr>
            </a:solidFill>
          </a:ln>
          <a:effectLst/>
        </p:spPr>
        <p:txBody>
          <a:bodyPr wrap="square" rtlCol="0">
            <a:spAutoFit/>
          </a:bodyPr>
          <a:lstStyle/>
          <a:p>
            <a:pPr algn="ctr"/>
            <a:r>
              <a:rPr lang="en-US" sz="4000" b="1" dirty="0">
                <a:solidFill>
                  <a:schemeClr val="bg1"/>
                </a:solidFill>
                <a:effectLst>
                  <a:outerShdw blurRad="50800" dist="50800" dir="5400000" algn="ctr" rotWithShape="0">
                    <a:schemeClr val="tx1"/>
                  </a:outerShdw>
                </a:effectLst>
                <a:latin typeface="Garamond" panose="02020404030301010803" pitchFamily="18" charset="0"/>
              </a:rPr>
              <a:t>Tips to Make “Clear and Unmistakable”</a:t>
            </a:r>
          </a:p>
        </p:txBody>
      </p:sp>
      <p:sp>
        <p:nvSpPr>
          <p:cNvPr id="5" name="TextBox 4">
            <a:extLst>
              <a:ext uri="{FF2B5EF4-FFF2-40B4-BE49-F238E27FC236}">
                <a16:creationId xmlns:a16="http://schemas.microsoft.com/office/drawing/2014/main" id="{FF2A123F-5C15-0F6B-1F70-123D6ECFDCF9}"/>
              </a:ext>
            </a:extLst>
          </p:cNvPr>
          <p:cNvSpPr txBox="1"/>
          <p:nvPr/>
        </p:nvSpPr>
        <p:spPr>
          <a:xfrm>
            <a:off x="404949" y="1190583"/>
            <a:ext cx="11430000" cy="584775"/>
          </a:xfrm>
          <a:prstGeom prst="rect">
            <a:avLst/>
          </a:prstGeom>
          <a:solidFill>
            <a:schemeClr val="accent1">
              <a:lumMod val="75000"/>
            </a:schemeClr>
          </a:solidFill>
          <a:ln w="28575">
            <a:solidFill>
              <a:schemeClr val="tx1"/>
            </a:solidFill>
          </a:ln>
        </p:spPr>
        <p:txBody>
          <a:bodyPr wrap="square" rtlCol="0">
            <a:spAutoFit/>
          </a:bodyPr>
          <a:lstStyle/>
          <a:p>
            <a:pPr algn="ctr"/>
            <a:r>
              <a:rPr lang="en-US" sz="32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Only ONE interpretation</a:t>
            </a:r>
          </a:p>
        </p:txBody>
      </p:sp>
      <p:pic>
        <p:nvPicPr>
          <p:cNvPr id="2050" name="Picture 2" descr="Meme Creator - Funny Just SAY WHAT YOU MEAN Meme Generator at  MemeCreator.org!">
            <a:extLst>
              <a:ext uri="{FF2B5EF4-FFF2-40B4-BE49-F238E27FC236}">
                <a16:creationId xmlns:a16="http://schemas.microsoft.com/office/drawing/2014/main" id="{DDD9673B-1F43-BCDB-7731-0525CCA18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4853" y="1915885"/>
            <a:ext cx="4250192" cy="4816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5165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55041" y="296716"/>
            <a:ext cx="9281918" cy="707886"/>
          </a:xfrm>
          <a:prstGeom prst="rect">
            <a:avLst/>
          </a:prstGeom>
          <a:solidFill>
            <a:schemeClr val="accent1">
              <a:lumMod val="75000"/>
            </a:schemeClr>
          </a:solidFill>
          <a:ln w="28575">
            <a:solidFill>
              <a:schemeClr val="tx1">
                <a:lumMod val="95000"/>
                <a:lumOff val="5000"/>
              </a:schemeClr>
            </a:solidFill>
          </a:ln>
          <a:effectLst/>
        </p:spPr>
        <p:txBody>
          <a:bodyPr wrap="square" rtlCol="0">
            <a:spAutoFit/>
          </a:bodyPr>
          <a:lstStyle/>
          <a:p>
            <a:pPr algn="ctr"/>
            <a:r>
              <a:rPr lang="en-US" sz="4000" b="1" dirty="0">
                <a:solidFill>
                  <a:schemeClr val="bg1"/>
                </a:solidFill>
                <a:effectLst>
                  <a:outerShdw blurRad="50800" dist="50800" dir="5400000" algn="ctr" rotWithShape="0">
                    <a:schemeClr val="tx1"/>
                  </a:outerShdw>
                </a:effectLst>
                <a:latin typeface="Garamond" panose="02020404030301010803" pitchFamily="18" charset="0"/>
              </a:rPr>
              <a:t>Tips to Make “Clear and Unmistakable”</a:t>
            </a:r>
          </a:p>
        </p:txBody>
      </p:sp>
      <p:sp>
        <p:nvSpPr>
          <p:cNvPr id="5" name="TextBox 4">
            <a:extLst>
              <a:ext uri="{FF2B5EF4-FFF2-40B4-BE49-F238E27FC236}">
                <a16:creationId xmlns:a16="http://schemas.microsoft.com/office/drawing/2014/main" id="{FF2A123F-5C15-0F6B-1F70-123D6ECFDCF9}"/>
              </a:ext>
            </a:extLst>
          </p:cNvPr>
          <p:cNvSpPr txBox="1"/>
          <p:nvPr/>
        </p:nvSpPr>
        <p:spPr>
          <a:xfrm>
            <a:off x="381000" y="1190583"/>
            <a:ext cx="11430000" cy="5509200"/>
          </a:xfrm>
          <a:prstGeom prst="rect">
            <a:avLst/>
          </a:prstGeom>
          <a:solidFill>
            <a:schemeClr val="accent1">
              <a:lumMod val="75000"/>
            </a:schemeClr>
          </a:solidFill>
          <a:ln w="28575">
            <a:solidFill>
              <a:schemeClr val="tx1"/>
            </a:solidFill>
          </a:ln>
        </p:spPr>
        <p:txBody>
          <a:bodyPr wrap="square" rtlCol="0">
            <a:spAutoFit/>
          </a:bodyPr>
          <a:lstStyle/>
          <a:p>
            <a:pPr marL="457200" indent="-457200">
              <a:buFont typeface="Arial" panose="020B0604020202020204" pitchFamily="34" charset="0"/>
              <a:buChar char="•"/>
            </a:pPr>
            <a:r>
              <a:rPr lang="en-US" sz="32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Use the terms “</a:t>
            </a:r>
            <a:r>
              <a:rPr lang="en-US" sz="3200" dirty="0">
                <a:solidFill>
                  <a:srgbClr val="FFFF00"/>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any and all,</a:t>
            </a:r>
            <a:r>
              <a:rPr lang="en-US" sz="32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 “</a:t>
            </a:r>
            <a:r>
              <a:rPr lang="en-US" sz="3200" dirty="0">
                <a:solidFill>
                  <a:srgbClr val="FFFF00"/>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liability,</a:t>
            </a:r>
            <a:r>
              <a:rPr lang="en-US" sz="32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 and “</a:t>
            </a:r>
            <a:r>
              <a:rPr lang="en-US" sz="3200" dirty="0">
                <a:solidFill>
                  <a:srgbClr val="FFFF00"/>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negligence</a:t>
            </a:r>
            <a:r>
              <a:rPr lang="en-US" sz="32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 - Healey v. J.B. Sheet Metal</a:t>
            </a:r>
          </a:p>
          <a:p>
            <a:pPr marL="457200" indent="-457200">
              <a:buFont typeface="Arial" panose="020B0604020202020204" pitchFamily="34" charset="0"/>
              <a:buChar char="•"/>
            </a:pPr>
            <a:endParaRPr lang="en-US" sz="32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endParaRPr>
          </a:p>
          <a:p>
            <a:pPr marL="457200" indent="-457200">
              <a:buFont typeface="Arial" panose="020B0604020202020204" pitchFamily="34" charset="0"/>
              <a:buChar char="•"/>
            </a:pPr>
            <a:r>
              <a:rPr lang="en-US" sz="32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Exclude certain types or use conditional language – “</a:t>
            </a:r>
            <a:r>
              <a:rPr lang="en-US" sz="3200" dirty="0">
                <a:solidFill>
                  <a:srgbClr val="FFFF00"/>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Except for </a:t>
            </a:r>
            <a:r>
              <a:rPr lang="en-US" sz="32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intentional wrongdoing and gross negligence” – Freund v. UP&amp;L</a:t>
            </a:r>
          </a:p>
          <a:p>
            <a:pPr marL="457200" indent="-457200">
              <a:buFont typeface="Arial" panose="020B0604020202020204" pitchFamily="34" charset="0"/>
              <a:buChar char="•"/>
            </a:pPr>
            <a:endParaRPr lang="en-US" sz="32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endParaRPr>
          </a:p>
          <a:p>
            <a:pPr marL="457200" indent="-457200">
              <a:buFont typeface="Arial" panose="020B0604020202020204" pitchFamily="34" charset="0"/>
              <a:buChar char="•"/>
            </a:pPr>
            <a:r>
              <a:rPr lang="en-US" sz="32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Be </a:t>
            </a:r>
            <a:r>
              <a:rPr lang="en-US" sz="3200" dirty="0">
                <a:solidFill>
                  <a:srgbClr val="FFFF00"/>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specific</a:t>
            </a:r>
            <a:r>
              <a:rPr lang="en-US" sz="32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 about the type of release or indemnification you are asking for. – “Arising out of </a:t>
            </a:r>
            <a:r>
              <a:rPr lang="en-US" sz="3200" dirty="0">
                <a:solidFill>
                  <a:srgbClr val="FFFF00"/>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injuries</a:t>
            </a:r>
            <a:r>
              <a:rPr lang="en-US" sz="32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 or Arising out of </a:t>
            </a:r>
            <a:r>
              <a:rPr lang="en-US" sz="3200" dirty="0">
                <a:solidFill>
                  <a:srgbClr val="FFFF00"/>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this Agreement</a:t>
            </a:r>
            <a:r>
              <a:rPr lang="en-US" sz="32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 - El Paso v. Union Pacific</a:t>
            </a:r>
          </a:p>
        </p:txBody>
      </p:sp>
    </p:spTree>
    <p:extLst>
      <p:ext uri="{BB962C8B-B14F-4D97-AF65-F5344CB8AC3E}">
        <p14:creationId xmlns:p14="http://schemas.microsoft.com/office/powerpoint/2010/main" val="35195712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55041" y="296716"/>
            <a:ext cx="9281918" cy="707886"/>
          </a:xfrm>
          <a:prstGeom prst="rect">
            <a:avLst/>
          </a:prstGeom>
          <a:solidFill>
            <a:schemeClr val="accent1">
              <a:lumMod val="75000"/>
            </a:schemeClr>
          </a:solidFill>
          <a:ln w="28575">
            <a:solidFill>
              <a:schemeClr val="tx1">
                <a:lumMod val="95000"/>
                <a:lumOff val="5000"/>
              </a:schemeClr>
            </a:solidFill>
          </a:ln>
          <a:effectLst/>
        </p:spPr>
        <p:txBody>
          <a:bodyPr wrap="square" rtlCol="0">
            <a:spAutoFit/>
          </a:bodyPr>
          <a:lstStyle/>
          <a:p>
            <a:pPr algn="ctr"/>
            <a:r>
              <a:rPr lang="en-US" sz="4000" b="1" dirty="0">
                <a:solidFill>
                  <a:schemeClr val="bg1"/>
                </a:solidFill>
                <a:effectLst>
                  <a:outerShdw blurRad="50800" dist="50800" dir="5400000" algn="ctr" rotWithShape="0">
                    <a:schemeClr val="tx1"/>
                  </a:outerShdw>
                </a:effectLst>
                <a:latin typeface="Garamond" panose="02020404030301010803" pitchFamily="18" charset="0"/>
              </a:rPr>
              <a:t>Tips to Make “Clear and Unmistakable”</a:t>
            </a:r>
          </a:p>
        </p:txBody>
      </p:sp>
      <p:sp>
        <p:nvSpPr>
          <p:cNvPr id="3" name="Rectangle 2">
            <a:extLst>
              <a:ext uri="{FF2B5EF4-FFF2-40B4-BE49-F238E27FC236}">
                <a16:creationId xmlns:a16="http://schemas.microsoft.com/office/drawing/2014/main" id="{F944D5A2-BF57-FEDD-4A29-3B9244DDBE8C}"/>
              </a:ext>
            </a:extLst>
          </p:cNvPr>
          <p:cNvSpPr/>
          <p:nvPr/>
        </p:nvSpPr>
        <p:spPr>
          <a:xfrm>
            <a:off x="655320" y="1571666"/>
            <a:ext cx="10881360" cy="4031873"/>
          </a:xfrm>
          <a:prstGeom prst="rect">
            <a:avLst/>
          </a:prstGeom>
          <a:solidFill>
            <a:schemeClr val="accent1">
              <a:lumMod val="75000"/>
            </a:schemeClr>
          </a:solidFill>
          <a:ln w="28575">
            <a:solidFill>
              <a:schemeClr val="tx1"/>
            </a:solidFill>
          </a:ln>
        </p:spPr>
        <p:txBody>
          <a:bodyPr wrap="square">
            <a:spAutoFit/>
          </a:bodyPr>
          <a:lstStyle/>
          <a:p>
            <a:pPr marL="457200" indent="-457200" fontAlgn="base">
              <a:buFont typeface="Arial" panose="020B0604020202020204" pitchFamily="34" charset="0"/>
              <a:buChar char="•"/>
            </a:pPr>
            <a:r>
              <a:rPr lang="en-US" sz="32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And, indeed, </a:t>
            </a:r>
            <a:r>
              <a:rPr lang="en-US" sz="3200" b="1" dirty="0" err="1">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doTERRA’s</a:t>
            </a:r>
            <a:r>
              <a:rPr lang="en-US" sz="32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 waiver does not resemble those we have found to be clear and unmistakable. For example, in </a:t>
            </a:r>
            <a:r>
              <a:rPr lang="en-US" sz="3200" b="1" i="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Pearce </a:t>
            </a:r>
            <a:r>
              <a:rPr lang="en-US" sz="32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the waiver shouted that it applied to “ANY AND ALL LIABILITY, CLAIMS, DEMANDS, AND CAUSES OF ACTION WHATSOEVER ARISING OUT OF OR RELATED TO ANY LOSS, DAMAGE, OR INJURY, INCLUDING </a:t>
            </a:r>
            <a:r>
              <a:rPr lang="en-US" sz="3200" b="1" dirty="0" err="1">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DEATH.”</a:t>
            </a:r>
            <a:r>
              <a:rPr lang="en-US" sz="500" dirty="0" err="1">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ty</a:t>
            </a:r>
            <a:r>
              <a:rPr lang="en-US" sz="32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 </a:t>
            </a:r>
          </a:p>
        </p:txBody>
      </p:sp>
      <p:sp>
        <p:nvSpPr>
          <p:cNvPr id="6" name="Footer Placeholder 1">
            <a:extLst>
              <a:ext uri="{FF2B5EF4-FFF2-40B4-BE49-F238E27FC236}">
                <a16:creationId xmlns:a16="http://schemas.microsoft.com/office/drawing/2014/main" id="{A84D8D97-5189-C885-C60F-A10D6A86B003}"/>
              </a:ext>
            </a:extLst>
          </p:cNvPr>
          <p:cNvSpPr>
            <a:spLocks noGrp="1"/>
          </p:cNvSpPr>
          <p:nvPr>
            <p:ph type="ftr" sz="quarter" idx="11"/>
          </p:nvPr>
        </p:nvSpPr>
        <p:spPr>
          <a:xfrm>
            <a:off x="10440979" y="6579795"/>
            <a:ext cx="6297612" cy="365125"/>
          </a:xfrm>
        </p:spPr>
        <p:txBody>
          <a:bodyPr/>
          <a:lstStyle/>
          <a:p>
            <a:r>
              <a:rPr lang="en-US" dirty="0"/>
              <a:t>Copyrighted. 2023 Jared Tingey.</a:t>
            </a:r>
          </a:p>
        </p:txBody>
      </p:sp>
    </p:spTree>
    <p:extLst>
      <p:ext uri="{BB962C8B-B14F-4D97-AF65-F5344CB8AC3E}">
        <p14:creationId xmlns:p14="http://schemas.microsoft.com/office/powerpoint/2010/main" val="20973106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55041" y="296716"/>
            <a:ext cx="9281918" cy="707886"/>
          </a:xfrm>
          <a:prstGeom prst="rect">
            <a:avLst/>
          </a:prstGeom>
          <a:solidFill>
            <a:schemeClr val="accent1">
              <a:lumMod val="75000"/>
            </a:schemeClr>
          </a:solidFill>
          <a:ln w="28575">
            <a:solidFill>
              <a:schemeClr val="tx1">
                <a:lumMod val="95000"/>
                <a:lumOff val="5000"/>
              </a:schemeClr>
            </a:solidFill>
          </a:ln>
          <a:effectLst/>
        </p:spPr>
        <p:txBody>
          <a:bodyPr wrap="square" rtlCol="0">
            <a:spAutoFit/>
          </a:bodyPr>
          <a:lstStyle/>
          <a:p>
            <a:pPr algn="ctr"/>
            <a:r>
              <a:rPr lang="en-US" sz="4000" b="1" dirty="0">
                <a:solidFill>
                  <a:schemeClr val="bg1"/>
                </a:solidFill>
                <a:effectLst>
                  <a:outerShdw blurRad="50800" dist="50800" dir="5400000" algn="ctr" rotWithShape="0">
                    <a:schemeClr val="tx1"/>
                  </a:outerShdw>
                </a:effectLst>
                <a:latin typeface="Garamond" panose="02020404030301010803" pitchFamily="18" charset="0"/>
              </a:rPr>
              <a:t>Tips to Make “Clear and Unmistakable”</a:t>
            </a:r>
          </a:p>
        </p:txBody>
      </p:sp>
      <p:sp>
        <p:nvSpPr>
          <p:cNvPr id="3" name="Rectangle 2">
            <a:extLst>
              <a:ext uri="{FF2B5EF4-FFF2-40B4-BE49-F238E27FC236}">
                <a16:creationId xmlns:a16="http://schemas.microsoft.com/office/drawing/2014/main" id="{F944D5A2-BF57-FEDD-4A29-3B9244DDBE8C}"/>
              </a:ext>
            </a:extLst>
          </p:cNvPr>
          <p:cNvSpPr/>
          <p:nvPr/>
        </p:nvSpPr>
        <p:spPr>
          <a:xfrm>
            <a:off x="553973" y="1119084"/>
            <a:ext cx="10881360" cy="5262979"/>
          </a:xfrm>
          <a:prstGeom prst="rect">
            <a:avLst/>
          </a:prstGeom>
          <a:solidFill>
            <a:schemeClr val="accent1">
              <a:lumMod val="75000"/>
            </a:schemeClr>
          </a:solidFill>
          <a:ln w="28575">
            <a:solidFill>
              <a:schemeClr val="tx1"/>
            </a:solidFill>
          </a:ln>
        </p:spPr>
        <p:txBody>
          <a:bodyPr wrap="square">
            <a:spAutoFit/>
          </a:bodyPr>
          <a:lstStyle/>
          <a:p>
            <a:pPr marL="457200" indent="-457200" fontAlgn="base">
              <a:buFont typeface="Arial" panose="020B0604020202020204" pitchFamily="34" charset="0"/>
              <a:buChar char="•"/>
            </a:pPr>
            <a:r>
              <a:rPr lang="en-US" sz="32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Bold</a:t>
            </a:r>
          </a:p>
          <a:p>
            <a:pPr marL="457200" indent="-457200" fontAlgn="base">
              <a:buFont typeface="Arial" panose="020B0604020202020204" pitchFamily="34" charset="0"/>
              <a:buChar char="•"/>
            </a:pPr>
            <a:r>
              <a:rPr lang="en-US" sz="3200" i="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Italicized</a:t>
            </a:r>
            <a:endParaRPr lang="en-US" sz="32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endParaRPr>
          </a:p>
          <a:p>
            <a:pPr marL="457200" indent="-457200" fontAlgn="base">
              <a:buFont typeface="Arial" panose="020B0604020202020204" pitchFamily="34" charset="0"/>
              <a:buChar char="•"/>
            </a:pPr>
            <a:r>
              <a:rPr lang="en-US" sz="3200" u="sng"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Underlined</a:t>
            </a:r>
          </a:p>
          <a:p>
            <a:pPr marL="457200" indent="-457200" fontAlgn="base">
              <a:buFont typeface="Arial" panose="020B0604020202020204" pitchFamily="34" charset="0"/>
              <a:buChar char="•"/>
            </a:pPr>
            <a:r>
              <a:rPr lang="en-US" sz="32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ALL CAPS</a:t>
            </a:r>
          </a:p>
          <a:p>
            <a:pPr marL="457200" indent="-457200" fontAlgn="base">
              <a:buFont typeface="Arial" panose="020B0604020202020204" pitchFamily="34" charset="0"/>
              <a:buChar char="•"/>
            </a:pPr>
            <a:r>
              <a:rPr lang="en-US" sz="3200" dirty="0">
                <a:solidFill>
                  <a:srgbClr val="FFFF00"/>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Colored</a:t>
            </a:r>
          </a:p>
          <a:p>
            <a:pPr marL="457200" indent="-457200" fontAlgn="base">
              <a:buFont typeface="Arial" panose="020B0604020202020204" pitchFamily="34" charset="0"/>
              <a:buChar char="•"/>
            </a:pPr>
            <a:r>
              <a:rPr lang="en-US" sz="3200" dirty="0" err="1">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Font:Indemnity</a:t>
            </a:r>
            <a:r>
              <a:rPr lang="en-US" sz="32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a:t>
            </a:r>
            <a:r>
              <a:rPr lang="en-US" sz="3200" dirty="0">
                <a:solidFill>
                  <a:schemeClr val="bg1"/>
                </a:solidFill>
                <a:effectLst>
                  <a:outerShdw blurRad="50800" dist="50800" dir="5400000" algn="ctr" rotWithShape="0">
                    <a:schemeClr val="tx1"/>
                  </a:outerShdw>
                </a:effectLst>
                <a:latin typeface="Brush Script MT" panose="03060802040406070304" pitchFamily="66" charset="0"/>
                <a:ea typeface="Verdana" panose="020B0604030504040204" pitchFamily="34" charset="0"/>
              </a:rPr>
              <a:t>Indemnity…</a:t>
            </a:r>
            <a:r>
              <a:rPr lang="en-US" sz="3200" dirty="0">
                <a:solidFill>
                  <a:schemeClr val="bg1"/>
                </a:solidFill>
                <a:effectLst>
                  <a:outerShdw blurRad="50800" dist="50800" dir="5400000" algn="ctr" rotWithShape="0">
                    <a:schemeClr val="tx1"/>
                  </a:outerShdw>
                </a:effectLst>
                <a:latin typeface="Goudy Stout" panose="0202090407030B020401" pitchFamily="18" charset="0"/>
                <a:ea typeface="Verdana" panose="020B0604030504040204" pitchFamily="34" charset="0"/>
              </a:rPr>
              <a:t>Indemnity</a:t>
            </a:r>
            <a:endParaRPr lang="en-US" sz="32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endParaRPr>
          </a:p>
          <a:p>
            <a:pPr indent="-457200" fontAlgn="base">
              <a:buFont typeface="Arial" panose="020B0604020202020204" pitchFamily="34" charset="0"/>
              <a:buChar char="•"/>
            </a:pPr>
            <a:r>
              <a:rPr lang="en-US" sz="12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Spacing</a:t>
            </a:r>
          </a:p>
          <a:p>
            <a:pPr indent="-457200" fontAlgn="base">
              <a:buFont typeface="Arial" panose="020B0604020202020204" pitchFamily="34" charset="0"/>
              <a:buChar char="•"/>
            </a:pPr>
            <a:endParaRPr lang="en-US" sz="12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endParaRPr>
          </a:p>
          <a:p>
            <a:pPr fontAlgn="base"/>
            <a:r>
              <a:rPr lang="en-US" sz="12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	Spacing</a:t>
            </a:r>
          </a:p>
          <a:p>
            <a:pPr fontAlgn="base"/>
            <a:r>
              <a:rPr lang="en-US" sz="12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	Spacing</a:t>
            </a:r>
          </a:p>
          <a:p>
            <a:pPr marL="457200" indent="-457200" fontAlgn="base">
              <a:buFont typeface="Arial" panose="020B0604020202020204" pitchFamily="34" charset="0"/>
              <a:buChar char="•"/>
            </a:pPr>
            <a:r>
              <a:rPr lang="en-US" sz="32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HEADINGS</a:t>
            </a:r>
          </a:p>
          <a:p>
            <a:pPr marL="914400" lvl="1" indent="-457200" fontAlgn="base">
              <a:buFont typeface="Arial" panose="020B0604020202020204" pitchFamily="34" charset="0"/>
              <a:buChar char="•"/>
            </a:pPr>
            <a:r>
              <a:rPr lang="en-US" sz="32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Indenting</a:t>
            </a:r>
          </a:p>
          <a:p>
            <a:pPr marL="457200" indent="-457200" fontAlgn="base">
              <a:buFont typeface="Arial" panose="020B0604020202020204" pitchFamily="34" charset="0"/>
              <a:buChar char="•"/>
            </a:pPr>
            <a:r>
              <a:rPr lang="en-US" sz="32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Size: Indemnity…</a:t>
            </a:r>
            <a:r>
              <a:rPr lang="en-US" sz="24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Indemnity</a:t>
            </a:r>
            <a:r>
              <a:rPr lang="en-US" sz="32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a:t>
            </a:r>
            <a:r>
              <a:rPr lang="en-US" sz="16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Indemnity</a:t>
            </a:r>
            <a:r>
              <a:rPr lang="en-US" sz="32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a:t>
            </a:r>
            <a:r>
              <a:rPr lang="en-US" sz="10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Indemnity</a:t>
            </a:r>
            <a:r>
              <a:rPr lang="en-US" sz="32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a:t>
            </a:r>
            <a:r>
              <a:rPr lang="en-US" sz="5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Indemnity</a:t>
            </a:r>
            <a:r>
              <a:rPr lang="en-US" sz="32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 </a:t>
            </a:r>
          </a:p>
        </p:txBody>
      </p:sp>
      <p:cxnSp>
        <p:nvCxnSpPr>
          <p:cNvPr id="4" name="Straight Arrow Connector 3">
            <a:extLst>
              <a:ext uri="{FF2B5EF4-FFF2-40B4-BE49-F238E27FC236}">
                <a16:creationId xmlns:a16="http://schemas.microsoft.com/office/drawing/2014/main" id="{CD767B38-329D-5829-7783-F90D6077E3CF}"/>
              </a:ext>
            </a:extLst>
          </p:cNvPr>
          <p:cNvCxnSpPr>
            <a:cxnSpLocks/>
          </p:cNvCxnSpPr>
          <p:nvPr/>
        </p:nvCxnSpPr>
        <p:spPr>
          <a:xfrm>
            <a:off x="10284117" y="5899767"/>
            <a:ext cx="905683" cy="661517"/>
          </a:xfrm>
          <a:prstGeom prst="straightConnector1">
            <a:avLst/>
          </a:prstGeom>
          <a:ln w="76200" cap="flat" cmpd="sng" algn="ctr">
            <a:solidFill>
              <a:srgbClr val="FF0000"/>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6" name="Footer Placeholder 1">
            <a:extLst>
              <a:ext uri="{FF2B5EF4-FFF2-40B4-BE49-F238E27FC236}">
                <a16:creationId xmlns:a16="http://schemas.microsoft.com/office/drawing/2014/main" id="{A84D8D97-5189-C885-C60F-A10D6A86B003}"/>
              </a:ext>
            </a:extLst>
          </p:cNvPr>
          <p:cNvSpPr>
            <a:spLocks noGrp="1"/>
          </p:cNvSpPr>
          <p:nvPr>
            <p:ph type="ftr" sz="quarter" idx="11"/>
          </p:nvPr>
        </p:nvSpPr>
        <p:spPr>
          <a:xfrm>
            <a:off x="10440979" y="6579795"/>
            <a:ext cx="6297612" cy="365125"/>
          </a:xfrm>
        </p:spPr>
        <p:txBody>
          <a:bodyPr/>
          <a:lstStyle/>
          <a:p>
            <a:r>
              <a:rPr lang="en-US" dirty="0"/>
              <a:t>Copyrighted. 2023 Jared Tingey.</a:t>
            </a:r>
          </a:p>
        </p:txBody>
      </p:sp>
    </p:spTree>
    <p:extLst>
      <p:ext uri="{BB962C8B-B14F-4D97-AF65-F5344CB8AC3E}">
        <p14:creationId xmlns:p14="http://schemas.microsoft.com/office/powerpoint/2010/main" val="4386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3FDD158-8467-5A33-039B-9980BB85FAD7}"/>
              </a:ext>
            </a:extLst>
          </p:cNvPr>
          <p:cNvSpPr>
            <a:spLocks noGrp="1"/>
          </p:cNvSpPr>
          <p:nvPr>
            <p:ph type="ftr" sz="quarter" idx="11"/>
          </p:nvPr>
        </p:nvSpPr>
        <p:spPr>
          <a:xfrm>
            <a:off x="10413005" y="6586929"/>
            <a:ext cx="6297612" cy="365125"/>
          </a:xfrm>
        </p:spPr>
        <p:txBody>
          <a:bodyPr/>
          <a:lstStyle/>
          <a:p>
            <a:r>
              <a:rPr lang="en-US" dirty="0"/>
              <a:t>Copyrighted. 2023 Jared Tingey.</a:t>
            </a:r>
          </a:p>
        </p:txBody>
      </p:sp>
      <p:sp>
        <p:nvSpPr>
          <p:cNvPr id="3" name="TextBox 2">
            <a:extLst>
              <a:ext uri="{FF2B5EF4-FFF2-40B4-BE49-F238E27FC236}">
                <a16:creationId xmlns:a16="http://schemas.microsoft.com/office/drawing/2014/main" id="{CD12D207-87D2-BB49-B666-679991C8653C}"/>
              </a:ext>
            </a:extLst>
          </p:cNvPr>
          <p:cNvSpPr txBox="1"/>
          <p:nvPr/>
        </p:nvSpPr>
        <p:spPr>
          <a:xfrm>
            <a:off x="309716" y="442504"/>
            <a:ext cx="11226960" cy="1323439"/>
          </a:xfrm>
          <a:prstGeom prst="rect">
            <a:avLst/>
          </a:prstGeom>
          <a:solidFill>
            <a:schemeClr val="accent1">
              <a:lumMod val="75000"/>
            </a:schemeClr>
          </a:solidFill>
          <a:ln w="28575">
            <a:solidFill>
              <a:schemeClr val="tx1"/>
            </a:solidFill>
          </a:ln>
        </p:spPr>
        <p:txBody>
          <a:bodyPr wrap="square" rtlCol="0">
            <a:spAutoFit/>
          </a:bodyPr>
          <a:lstStyle/>
          <a:p>
            <a:pPr algn="ctr"/>
            <a:r>
              <a:rPr lang="en-US" sz="40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Pre-Injury Releases, Indemnification, and Limitation of Liability</a:t>
            </a:r>
          </a:p>
        </p:txBody>
      </p:sp>
      <p:pic>
        <p:nvPicPr>
          <p:cNvPr id="7170" name="Picture 2" descr="WHY DO I EVEN TRY ITS USELESS - Happy Squirrel | Make a Meme">
            <a:extLst>
              <a:ext uri="{FF2B5EF4-FFF2-40B4-BE49-F238E27FC236}">
                <a16:creationId xmlns:a16="http://schemas.microsoft.com/office/drawing/2014/main" id="{507E1F9B-48B8-D268-5E8C-DB492BCF97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3644" y="2011615"/>
            <a:ext cx="3524712" cy="4523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9149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8522F0-4533-4267-87C4-CD17BC901ECA}"/>
              </a:ext>
            </a:extLst>
          </p:cNvPr>
          <p:cNvSpPr txBox="1"/>
          <p:nvPr/>
        </p:nvSpPr>
        <p:spPr>
          <a:xfrm>
            <a:off x="1852611" y="117348"/>
            <a:ext cx="8486775" cy="707886"/>
          </a:xfrm>
          <a:prstGeom prst="rect">
            <a:avLst/>
          </a:prstGeom>
          <a:solidFill>
            <a:schemeClr val="accent1">
              <a:lumMod val="75000"/>
            </a:schemeClr>
          </a:solidFill>
          <a:ln w="28575">
            <a:solidFill>
              <a:schemeClr val="tx1">
                <a:lumMod val="95000"/>
                <a:lumOff val="5000"/>
              </a:schemeClr>
            </a:solidFill>
          </a:ln>
          <a:effectLst/>
        </p:spPr>
        <p:txBody>
          <a:bodyPr wrap="square" rtlCol="0">
            <a:spAutoFit/>
          </a:bodyPr>
          <a:lstStyle/>
          <a:p>
            <a:pPr algn="ctr"/>
            <a:r>
              <a:rPr lang="en-US" sz="40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Examples</a:t>
            </a:r>
          </a:p>
        </p:txBody>
      </p:sp>
      <p:sp>
        <p:nvSpPr>
          <p:cNvPr id="2" name="Footer Placeholder 1">
            <a:extLst>
              <a:ext uri="{FF2B5EF4-FFF2-40B4-BE49-F238E27FC236}">
                <a16:creationId xmlns:a16="http://schemas.microsoft.com/office/drawing/2014/main" id="{14EFD2F5-40EE-A7A2-BE5F-A43593344E0F}"/>
              </a:ext>
            </a:extLst>
          </p:cNvPr>
          <p:cNvSpPr>
            <a:spLocks noGrp="1"/>
          </p:cNvSpPr>
          <p:nvPr>
            <p:ph type="ftr" sz="quarter" idx="11"/>
          </p:nvPr>
        </p:nvSpPr>
        <p:spPr>
          <a:xfrm>
            <a:off x="10433731" y="6632786"/>
            <a:ext cx="1889697" cy="283937"/>
          </a:xfrm>
        </p:spPr>
        <p:txBody>
          <a:bodyPr/>
          <a:lstStyle/>
          <a:p>
            <a:r>
              <a:rPr lang="en-US" dirty="0"/>
              <a:t>Copyrighted. 2022 Jared Tingey.</a:t>
            </a:r>
          </a:p>
        </p:txBody>
      </p:sp>
      <p:pic>
        <p:nvPicPr>
          <p:cNvPr id="24" name="Picture 23">
            <a:extLst>
              <a:ext uri="{FF2B5EF4-FFF2-40B4-BE49-F238E27FC236}">
                <a16:creationId xmlns:a16="http://schemas.microsoft.com/office/drawing/2014/main" id="{1B936B99-EF42-806B-A512-D962559CC7F0}"/>
              </a:ext>
            </a:extLst>
          </p:cNvPr>
          <p:cNvPicPr>
            <a:picLocks noChangeAspect="1"/>
          </p:cNvPicPr>
          <p:nvPr/>
        </p:nvPicPr>
        <p:blipFill rotWithShape="1">
          <a:blip r:embed="rId2">
            <a:extLst>
              <a:ext uri="{28A0092B-C50C-407E-A947-70E740481C1C}">
                <a14:useLocalDpi xmlns:a14="http://schemas.microsoft.com/office/drawing/2010/main" val="0"/>
              </a:ext>
            </a:extLst>
          </a:blip>
          <a:srcRect l="16708" r="9855"/>
          <a:stretch/>
        </p:blipFill>
        <p:spPr>
          <a:xfrm>
            <a:off x="1048510" y="949735"/>
            <a:ext cx="3758185" cy="3013699"/>
          </a:xfrm>
          <a:prstGeom prst="rect">
            <a:avLst/>
          </a:prstGeom>
          <a:ln>
            <a:solidFill>
              <a:schemeClr val="tx1"/>
            </a:solidFill>
          </a:ln>
        </p:spPr>
      </p:pic>
      <p:pic>
        <p:nvPicPr>
          <p:cNvPr id="26" name="Picture 25">
            <a:extLst>
              <a:ext uri="{FF2B5EF4-FFF2-40B4-BE49-F238E27FC236}">
                <a16:creationId xmlns:a16="http://schemas.microsoft.com/office/drawing/2014/main" id="{6449A54F-6A92-8844-AFD0-F25B4BC7F8D3}"/>
              </a:ext>
            </a:extLst>
          </p:cNvPr>
          <p:cNvPicPr>
            <a:picLocks noChangeAspect="1"/>
          </p:cNvPicPr>
          <p:nvPr/>
        </p:nvPicPr>
        <p:blipFill rotWithShape="1">
          <a:blip r:embed="rId3">
            <a:extLst>
              <a:ext uri="{28A0092B-C50C-407E-A947-70E740481C1C}">
                <a14:useLocalDpi xmlns:a14="http://schemas.microsoft.com/office/drawing/2010/main" val="0"/>
              </a:ext>
            </a:extLst>
          </a:blip>
          <a:srcRect l="14232" r="4364"/>
          <a:stretch/>
        </p:blipFill>
        <p:spPr>
          <a:xfrm>
            <a:off x="7293864" y="2748365"/>
            <a:ext cx="4846321" cy="2119122"/>
          </a:xfrm>
          <a:prstGeom prst="rect">
            <a:avLst/>
          </a:prstGeom>
          <a:ln>
            <a:solidFill>
              <a:schemeClr val="tx1"/>
            </a:solidFill>
          </a:ln>
        </p:spPr>
      </p:pic>
      <p:pic>
        <p:nvPicPr>
          <p:cNvPr id="28" name="Picture 27">
            <a:extLst>
              <a:ext uri="{FF2B5EF4-FFF2-40B4-BE49-F238E27FC236}">
                <a16:creationId xmlns:a16="http://schemas.microsoft.com/office/drawing/2014/main" id="{242B0D2D-9531-70DB-26BC-A082897A681D}"/>
              </a:ext>
            </a:extLst>
          </p:cNvPr>
          <p:cNvPicPr>
            <a:picLocks noChangeAspect="1"/>
          </p:cNvPicPr>
          <p:nvPr/>
        </p:nvPicPr>
        <p:blipFill rotWithShape="1">
          <a:blip r:embed="rId4">
            <a:extLst>
              <a:ext uri="{28A0092B-C50C-407E-A947-70E740481C1C}">
                <a14:useLocalDpi xmlns:a14="http://schemas.microsoft.com/office/drawing/2010/main" val="0"/>
              </a:ext>
            </a:extLst>
          </a:blip>
          <a:srcRect l="11027" r="10830"/>
          <a:stretch/>
        </p:blipFill>
        <p:spPr>
          <a:xfrm>
            <a:off x="198121" y="4036238"/>
            <a:ext cx="6025896" cy="1356360"/>
          </a:xfrm>
          <a:prstGeom prst="rect">
            <a:avLst/>
          </a:prstGeom>
          <a:ln>
            <a:solidFill>
              <a:schemeClr val="tx1"/>
            </a:solidFill>
          </a:ln>
        </p:spPr>
      </p:pic>
      <p:pic>
        <p:nvPicPr>
          <p:cNvPr id="30" name="Picture 29">
            <a:extLst>
              <a:ext uri="{FF2B5EF4-FFF2-40B4-BE49-F238E27FC236}">
                <a16:creationId xmlns:a16="http://schemas.microsoft.com/office/drawing/2014/main" id="{14BD535F-934C-BF2E-CC23-C1E5C416C20D}"/>
              </a:ext>
            </a:extLst>
          </p:cNvPr>
          <p:cNvPicPr>
            <a:picLocks noChangeAspect="1"/>
          </p:cNvPicPr>
          <p:nvPr/>
        </p:nvPicPr>
        <p:blipFill rotWithShape="1">
          <a:blip r:embed="rId5">
            <a:extLst>
              <a:ext uri="{28A0092B-C50C-407E-A947-70E740481C1C}">
                <a14:useLocalDpi xmlns:a14="http://schemas.microsoft.com/office/drawing/2010/main" val="0"/>
              </a:ext>
            </a:extLst>
          </a:blip>
          <a:srcRect l="8656" r="6917"/>
          <a:stretch/>
        </p:blipFill>
        <p:spPr>
          <a:xfrm>
            <a:off x="45719" y="5465402"/>
            <a:ext cx="6510529" cy="1158240"/>
          </a:xfrm>
          <a:prstGeom prst="rect">
            <a:avLst/>
          </a:prstGeom>
          <a:ln>
            <a:solidFill>
              <a:schemeClr val="tx1"/>
            </a:solidFill>
          </a:ln>
        </p:spPr>
      </p:pic>
      <p:pic>
        <p:nvPicPr>
          <p:cNvPr id="32" name="Picture 31">
            <a:extLst>
              <a:ext uri="{FF2B5EF4-FFF2-40B4-BE49-F238E27FC236}">
                <a16:creationId xmlns:a16="http://schemas.microsoft.com/office/drawing/2014/main" id="{EE054366-A7D0-999D-4676-2DC37709FF06}"/>
              </a:ext>
            </a:extLst>
          </p:cNvPr>
          <p:cNvPicPr>
            <a:picLocks noChangeAspect="1"/>
          </p:cNvPicPr>
          <p:nvPr/>
        </p:nvPicPr>
        <p:blipFill rotWithShape="1">
          <a:blip r:embed="rId6">
            <a:extLst>
              <a:ext uri="{28A0092B-C50C-407E-A947-70E740481C1C}">
                <a14:useLocalDpi xmlns:a14="http://schemas.microsoft.com/office/drawing/2010/main" val="0"/>
              </a:ext>
            </a:extLst>
          </a:blip>
          <a:srcRect l="11102" r="12557"/>
          <a:stretch/>
        </p:blipFill>
        <p:spPr>
          <a:xfrm>
            <a:off x="6224017" y="1112726"/>
            <a:ext cx="5916168" cy="1348740"/>
          </a:xfrm>
          <a:prstGeom prst="rect">
            <a:avLst/>
          </a:prstGeom>
          <a:ln>
            <a:solidFill>
              <a:schemeClr val="tx1"/>
            </a:solidFill>
          </a:ln>
        </p:spPr>
      </p:pic>
      <p:pic>
        <p:nvPicPr>
          <p:cNvPr id="34" name="Picture 33">
            <a:extLst>
              <a:ext uri="{FF2B5EF4-FFF2-40B4-BE49-F238E27FC236}">
                <a16:creationId xmlns:a16="http://schemas.microsoft.com/office/drawing/2014/main" id="{EA5D777E-569D-02C0-6B65-4DF9FCDD2DDB}"/>
              </a:ext>
            </a:extLst>
          </p:cNvPr>
          <p:cNvPicPr>
            <a:picLocks noChangeAspect="1"/>
          </p:cNvPicPr>
          <p:nvPr/>
        </p:nvPicPr>
        <p:blipFill rotWithShape="1">
          <a:blip r:embed="rId7">
            <a:extLst>
              <a:ext uri="{28A0092B-C50C-407E-A947-70E740481C1C}">
                <a14:useLocalDpi xmlns:a14="http://schemas.microsoft.com/office/drawing/2010/main" val="0"/>
              </a:ext>
            </a:extLst>
          </a:blip>
          <a:srcRect l="11510" r="10516"/>
          <a:stretch/>
        </p:blipFill>
        <p:spPr>
          <a:xfrm>
            <a:off x="6580633" y="5245826"/>
            <a:ext cx="5559552" cy="1383740"/>
          </a:xfrm>
          <a:prstGeom prst="rect">
            <a:avLst/>
          </a:prstGeom>
          <a:ln>
            <a:solidFill>
              <a:schemeClr val="tx1"/>
            </a:solidFill>
          </a:ln>
        </p:spPr>
      </p:pic>
    </p:spTree>
    <p:extLst>
      <p:ext uri="{BB962C8B-B14F-4D97-AF65-F5344CB8AC3E}">
        <p14:creationId xmlns:p14="http://schemas.microsoft.com/office/powerpoint/2010/main" val="19501982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8160" y="477466"/>
            <a:ext cx="11155680" cy="1323439"/>
          </a:xfrm>
          <a:prstGeom prst="rect">
            <a:avLst/>
          </a:prstGeom>
          <a:solidFill>
            <a:schemeClr val="accent1">
              <a:lumMod val="75000"/>
            </a:schemeClr>
          </a:solidFill>
          <a:ln w="28575">
            <a:solidFill>
              <a:schemeClr val="tx1">
                <a:lumMod val="95000"/>
                <a:lumOff val="5000"/>
              </a:schemeClr>
            </a:solidFill>
          </a:ln>
          <a:effectLst/>
        </p:spPr>
        <p:txBody>
          <a:bodyPr wrap="square" rtlCol="0">
            <a:spAutoFit/>
          </a:bodyPr>
          <a:lstStyle/>
          <a:p>
            <a:pPr algn="ctr"/>
            <a:r>
              <a:rPr lang="en-US" sz="40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Indemnification for Negligence Must Not Violate Public Policy or Prohibited</a:t>
            </a:r>
          </a:p>
        </p:txBody>
      </p:sp>
      <p:sp>
        <p:nvSpPr>
          <p:cNvPr id="3" name="TextBox 2"/>
          <p:cNvSpPr txBox="1"/>
          <p:nvPr/>
        </p:nvSpPr>
        <p:spPr>
          <a:xfrm>
            <a:off x="655320" y="1944466"/>
            <a:ext cx="10881360" cy="3539430"/>
          </a:xfrm>
          <a:prstGeom prst="rect">
            <a:avLst/>
          </a:prstGeom>
          <a:solidFill>
            <a:schemeClr val="accent1">
              <a:lumMod val="75000"/>
            </a:schemeClr>
          </a:solidFill>
        </p:spPr>
        <p:txBody>
          <a:bodyPr wrap="square" rtlCol="0">
            <a:spAutoFit/>
          </a:bodyPr>
          <a:lstStyle/>
          <a:p>
            <a:pPr marL="457200" indent="-457200">
              <a:buFont typeface="+mj-lt"/>
              <a:buAutoNum type="arabicPeriod"/>
            </a:pPr>
            <a:r>
              <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Architect, Engineer, or Surveyor Services (UCA 13-8-7)</a:t>
            </a:r>
          </a:p>
          <a:p>
            <a:pPr marL="457200" indent="-457200">
              <a:buFont typeface="+mj-lt"/>
              <a:buAutoNum type="arabicPeriod"/>
            </a:pPr>
            <a:endPar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endParaRPr>
          </a:p>
          <a:p>
            <a:pPr marL="457200" indent="-457200">
              <a:buFont typeface="+mj-lt"/>
              <a:buAutoNum type="arabicPeriod"/>
            </a:pPr>
            <a:r>
              <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Construction Contracts (UCA 13-8-1) (Thoroughly analyze!!)</a:t>
            </a:r>
          </a:p>
          <a:p>
            <a:pPr marL="457200" indent="-457200">
              <a:buFont typeface="+mj-lt"/>
              <a:buAutoNum type="arabicPeriod"/>
            </a:pPr>
            <a:endPar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endParaRPr>
          </a:p>
          <a:p>
            <a:pPr marL="457200" indent="-457200">
              <a:buFont typeface="+mj-lt"/>
              <a:buAutoNum type="arabicPeriod"/>
            </a:pPr>
            <a:r>
              <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Indemnification by Parents of Minors</a:t>
            </a:r>
          </a:p>
          <a:p>
            <a:pPr marL="457200" indent="-457200">
              <a:buFont typeface="+mj-lt"/>
              <a:buAutoNum type="arabicPeriod"/>
            </a:pPr>
            <a:endPar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endParaRPr>
          </a:p>
          <a:p>
            <a:pPr marL="457200" indent="-457200">
              <a:buFont typeface="+mj-lt"/>
              <a:buAutoNum type="arabicPeriod"/>
            </a:pPr>
            <a:r>
              <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Others – See UCA Title 78B, Chapter 4</a:t>
            </a:r>
          </a:p>
        </p:txBody>
      </p:sp>
      <p:sp>
        <p:nvSpPr>
          <p:cNvPr id="4" name="Footer Placeholder 3">
            <a:extLst>
              <a:ext uri="{FF2B5EF4-FFF2-40B4-BE49-F238E27FC236}">
                <a16:creationId xmlns:a16="http://schemas.microsoft.com/office/drawing/2014/main" id="{133756E8-79AA-518E-8E59-56B616DE5E5F}"/>
              </a:ext>
            </a:extLst>
          </p:cNvPr>
          <p:cNvSpPr>
            <a:spLocks noGrp="1"/>
          </p:cNvSpPr>
          <p:nvPr>
            <p:ph type="ftr" sz="quarter" idx="11"/>
          </p:nvPr>
        </p:nvSpPr>
        <p:spPr>
          <a:xfrm>
            <a:off x="10408564" y="6581567"/>
            <a:ext cx="6297612" cy="365125"/>
          </a:xfrm>
        </p:spPr>
        <p:txBody>
          <a:bodyPr/>
          <a:lstStyle/>
          <a:p>
            <a:r>
              <a:rPr lang="en-US" dirty="0"/>
              <a:t>Copyrighted. 2023 Jared Tingey.</a:t>
            </a:r>
          </a:p>
        </p:txBody>
      </p:sp>
    </p:spTree>
    <p:extLst>
      <p:ext uri="{BB962C8B-B14F-4D97-AF65-F5344CB8AC3E}">
        <p14:creationId xmlns:p14="http://schemas.microsoft.com/office/powerpoint/2010/main" val="3167886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5320" y="477466"/>
            <a:ext cx="10881360" cy="1323439"/>
          </a:xfrm>
          <a:prstGeom prst="rect">
            <a:avLst/>
          </a:prstGeom>
          <a:solidFill>
            <a:schemeClr val="accent1">
              <a:lumMod val="75000"/>
            </a:schemeClr>
          </a:solidFill>
          <a:ln w="28575">
            <a:solidFill>
              <a:schemeClr val="tx1">
                <a:lumMod val="95000"/>
                <a:lumOff val="5000"/>
              </a:schemeClr>
            </a:solidFill>
          </a:ln>
          <a:effectLst/>
        </p:spPr>
        <p:txBody>
          <a:bodyPr wrap="square" rtlCol="0">
            <a:spAutoFit/>
          </a:bodyPr>
          <a:lstStyle/>
          <a:p>
            <a:pPr algn="ctr"/>
            <a:r>
              <a:rPr lang="en-US" sz="40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Indemnification/Pre-Injury Release </a:t>
            </a:r>
          </a:p>
          <a:p>
            <a:pPr algn="ctr"/>
            <a:r>
              <a:rPr lang="en-US" sz="40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Signed by Parent for Minor</a:t>
            </a:r>
          </a:p>
        </p:txBody>
      </p:sp>
      <p:sp>
        <p:nvSpPr>
          <p:cNvPr id="4" name="Footer Placeholder 3">
            <a:extLst>
              <a:ext uri="{FF2B5EF4-FFF2-40B4-BE49-F238E27FC236}">
                <a16:creationId xmlns:a16="http://schemas.microsoft.com/office/drawing/2014/main" id="{133756E8-79AA-518E-8E59-56B616DE5E5F}"/>
              </a:ext>
            </a:extLst>
          </p:cNvPr>
          <p:cNvSpPr>
            <a:spLocks noGrp="1"/>
          </p:cNvSpPr>
          <p:nvPr>
            <p:ph type="ftr" sz="quarter" idx="11"/>
          </p:nvPr>
        </p:nvSpPr>
        <p:spPr>
          <a:xfrm>
            <a:off x="10408564" y="6581567"/>
            <a:ext cx="6297612" cy="365125"/>
          </a:xfrm>
        </p:spPr>
        <p:txBody>
          <a:bodyPr/>
          <a:lstStyle/>
          <a:p>
            <a:r>
              <a:rPr lang="en-US" dirty="0"/>
              <a:t>Copyrighted. 2023 Jared Tingey.</a:t>
            </a:r>
          </a:p>
        </p:txBody>
      </p:sp>
      <p:pic>
        <p:nvPicPr>
          <p:cNvPr id="6" name="Picture 5">
            <a:extLst>
              <a:ext uri="{FF2B5EF4-FFF2-40B4-BE49-F238E27FC236}">
                <a16:creationId xmlns:a16="http://schemas.microsoft.com/office/drawing/2014/main" id="{9CC124C8-BB50-EB81-4BD5-5B1BA88675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8626" y="2531706"/>
            <a:ext cx="2305722" cy="4099060"/>
          </a:xfrm>
          <a:prstGeom prst="rect">
            <a:avLst/>
          </a:prstGeom>
          <a:ln w="28575">
            <a:solidFill>
              <a:schemeClr val="tx1"/>
            </a:solidFill>
          </a:ln>
        </p:spPr>
      </p:pic>
      <p:pic>
        <p:nvPicPr>
          <p:cNvPr id="8" name="Picture 7">
            <a:extLst>
              <a:ext uri="{FF2B5EF4-FFF2-40B4-BE49-F238E27FC236}">
                <a16:creationId xmlns:a16="http://schemas.microsoft.com/office/drawing/2014/main" id="{6B18857D-9AB8-54E1-CD07-83EEC55A7D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0380" y="2565324"/>
            <a:ext cx="2286811" cy="4065442"/>
          </a:xfrm>
          <a:prstGeom prst="rect">
            <a:avLst/>
          </a:prstGeom>
          <a:ln w="28575">
            <a:solidFill>
              <a:schemeClr val="tx1"/>
            </a:solidFill>
          </a:ln>
        </p:spPr>
      </p:pic>
      <p:pic>
        <p:nvPicPr>
          <p:cNvPr id="10" name="Picture 9">
            <a:extLst>
              <a:ext uri="{FF2B5EF4-FFF2-40B4-BE49-F238E27FC236}">
                <a16:creationId xmlns:a16="http://schemas.microsoft.com/office/drawing/2014/main" id="{2EB5A54F-05D4-C4B3-8882-FBDF126A8E0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984" r="22739"/>
          <a:stretch/>
        </p:blipFill>
        <p:spPr>
          <a:xfrm>
            <a:off x="7993223" y="2523122"/>
            <a:ext cx="3351681" cy="4074026"/>
          </a:xfrm>
          <a:prstGeom prst="rect">
            <a:avLst/>
          </a:prstGeom>
          <a:ln w="28575">
            <a:solidFill>
              <a:schemeClr val="tx1"/>
            </a:solidFill>
          </a:ln>
        </p:spPr>
      </p:pic>
      <p:sp>
        <p:nvSpPr>
          <p:cNvPr id="11" name="TextBox 10">
            <a:extLst>
              <a:ext uri="{FF2B5EF4-FFF2-40B4-BE49-F238E27FC236}">
                <a16:creationId xmlns:a16="http://schemas.microsoft.com/office/drawing/2014/main" id="{0291F81D-A445-26E4-24A8-82555E8B3A05}"/>
              </a:ext>
            </a:extLst>
          </p:cNvPr>
          <p:cNvSpPr txBox="1"/>
          <p:nvPr/>
        </p:nvSpPr>
        <p:spPr>
          <a:xfrm>
            <a:off x="2282326" y="1869626"/>
            <a:ext cx="398321" cy="584775"/>
          </a:xfrm>
          <a:prstGeom prst="rect">
            <a:avLst/>
          </a:prstGeom>
          <a:solidFill>
            <a:schemeClr val="accent1">
              <a:lumMod val="75000"/>
            </a:schemeClr>
          </a:solidFill>
          <a:ln w="28575">
            <a:solidFill>
              <a:schemeClr val="tx1">
                <a:lumMod val="95000"/>
                <a:lumOff val="5000"/>
              </a:schemeClr>
            </a:solidFill>
          </a:ln>
          <a:effectLst/>
        </p:spPr>
        <p:txBody>
          <a:bodyPr wrap="square" rtlCol="0">
            <a:spAutoFit/>
          </a:bodyPr>
          <a:lstStyle/>
          <a:p>
            <a:pPr algn="ctr"/>
            <a:r>
              <a:rPr lang="en-US" sz="32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A</a:t>
            </a:r>
          </a:p>
        </p:txBody>
      </p:sp>
      <p:sp>
        <p:nvSpPr>
          <p:cNvPr id="12" name="TextBox 11">
            <a:extLst>
              <a:ext uri="{FF2B5EF4-FFF2-40B4-BE49-F238E27FC236}">
                <a16:creationId xmlns:a16="http://schemas.microsoft.com/office/drawing/2014/main" id="{5FECAB96-61CB-F6FD-4DFB-0E17E990572A}"/>
              </a:ext>
            </a:extLst>
          </p:cNvPr>
          <p:cNvSpPr txBox="1"/>
          <p:nvPr/>
        </p:nvSpPr>
        <p:spPr>
          <a:xfrm>
            <a:off x="5614624" y="1869625"/>
            <a:ext cx="398321" cy="584775"/>
          </a:xfrm>
          <a:prstGeom prst="rect">
            <a:avLst/>
          </a:prstGeom>
          <a:solidFill>
            <a:schemeClr val="accent1">
              <a:lumMod val="75000"/>
            </a:schemeClr>
          </a:solidFill>
          <a:ln w="28575">
            <a:solidFill>
              <a:schemeClr val="tx1">
                <a:lumMod val="95000"/>
                <a:lumOff val="5000"/>
              </a:schemeClr>
            </a:solidFill>
          </a:ln>
          <a:effectLst/>
        </p:spPr>
        <p:txBody>
          <a:bodyPr wrap="square" rtlCol="0">
            <a:spAutoFit/>
          </a:bodyPr>
          <a:lstStyle/>
          <a:p>
            <a:pPr algn="ctr"/>
            <a:r>
              <a:rPr lang="en-US" sz="32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B</a:t>
            </a:r>
          </a:p>
        </p:txBody>
      </p:sp>
      <p:sp>
        <p:nvSpPr>
          <p:cNvPr id="13" name="TextBox 12">
            <a:extLst>
              <a:ext uri="{FF2B5EF4-FFF2-40B4-BE49-F238E27FC236}">
                <a16:creationId xmlns:a16="http://schemas.microsoft.com/office/drawing/2014/main" id="{AE671963-407A-A31B-5823-3DBE3493598F}"/>
              </a:ext>
            </a:extLst>
          </p:cNvPr>
          <p:cNvSpPr txBox="1"/>
          <p:nvPr/>
        </p:nvSpPr>
        <p:spPr>
          <a:xfrm>
            <a:off x="9469902" y="1869624"/>
            <a:ext cx="398321" cy="584775"/>
          </a:xfrm>
          <a:prstGeom prst="rect">
            <a:avLst/>
          </a:prstGeom>
          <a:solidFill>
            <a:schemeClr val="accent1">
              <a:lumMod val="75000"/>
            </a:schemeClr>
          </a:solidFill>
          <a:ln w="28575">
            <a:solidFill>
              <a:schemeClr val="tx1">
                <a:lumMod val="95000"/>
                <a:lumOff val="5000"/>
              </a:schemeClr>
            </a:solidFill>
          </a:ln>
          <a:effectLst/>
        </p:spPr>
        <p:txBody>
          <a:bodyPr wrap="square" rtlCol="0">
            <a:spAutoFit/>
          </a:bodyPr>
          <a:lstStyle/>
          <a:p>
            <a:pPr algn="ctr"/>
            <a:r>
              <a:rPr lang="en-US" sz="32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C</a:t>
            </a:r>
          </a:p>
        </p:txBody>
      </p:sp>
    </p:spTree>
    <p:extLst>
      <p:ext uri="{BB962C8B-B14F-4D97-AF65-F5344CB8AC3E}">
        <p14:creationId xmlns:p14="http://schemas.microsoft.com/office/powerpoint/2010/main" val="10722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655320" y="477466"/>
            <a:ext cx="10881360" cy="1323439"/>
          </a:xfrm>
          <a:prstGeom prst="rect">
            <a:avLst/>
          </a:prstGeom>
          <a:solidFill>
            <a:schemeClr val="accent1">
              <a:lumMod val="75000"/>
            </a:schemeClr>
          </a:solidFill>
          <a:ln w="28575">
            <a:solidFill>
              <a:schemeClr val="tx1">
                <a:lumMod val="95000"/>
                <a:lumOff val="5000"/>
              </a:schemeClr>
            </a:solidFill>
          </a:ln>
          <a:effectLst/>
        </p:spPr>
        <p:txBody>
          <a:bodyPr wrap="square" rtlCol="0">
            <a:spAutoFit/>
          </a:bodyPr>
          <a:lstStyle/>
          <a:p>
            <a:pPr algn="ctr"/>
            <a:r>
              <a:rPr lang="en-US" sz="40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Indemnification/Pre-Injury Release </a:t>
            </a:r>
          </a:p>
          <a:p>
            <a:pPr algn="ctr"/>
            <a:r>
              <a:rPr lang="en-US" sz="40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Signed by Parent for Minor</a:t>
            </a:r>
          </a:p>
        </p:txBody>
      </p:sp>
      <p:sp>
        <p:nvSpPr>
          <p:cNvPr id="4" name="Footer Placeholder 3">
            <a:extLst>
              <a:ext uri="{FF2B5EF4-FFF2-40B4-BE49-F238E27FC236}">
                <a16:creationId xmlns:a16="http://schemas.microsoft.com/office/drawing/2014/main" id="{133756E8-79AA-518E-8E59-56B616DE5E5F}"/>
              </a:ext>
            </a:extLst>
          </p:cNvPr>
          <p:cNvSpPr>
            <a:spLocks noGrp="1"/>
          </p:cNvSpPr>
          <p:nvPr>
            <p:ph type="ftr" sz="quarter" idx="11"/>
          </p:nvPr>
        </p:nvSpPr>
        <p:spPr>
          <a:xfrm>
            <a:off x="10408564" y="6581567"/>
            <a:ext cx="6297612" cy="365125"/>
          </a:xfrm>
        </p:spPr>
        <p:txBody>
          <a:bodyPr/>
          <a:lstStyle/>
          <a:p>
            <a:r>
              <a:rPr lang="en-US" dirty="0"/>
              <a:t>Copyrighted. 2023 Jared Tingey.</a:t>
            </a:r>
          </a:p>
        </p:txBody>
      </p:sp>
      <p:pic>
        <p:nvPicPr>
          <p:cNvPr id="6" name="Picture 5">
            <a:extLst>
              <a:ext uri="{FF2B5EF4-FFF2-40B4-BE49-F238E27FC236}">
                <a16:creationId xmlns:a16="http://schemas.microsoft.com/office/drawing/2014/main" id="{9CC124C8-BB50-EB81-4BD5-5B1BA88675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8626" y="2531706"/>
            <a:ext cx="2305722" cy="4099060"/>
          </a:xfrm>
          <a:prstGeom prst="rect">
            <a:avLst/>
          </a:prstGeom>
          <a:ln w="28575">
            <a:solidFill>
              <a:schemeClr val="tx1"/>
            </a:solidFill>
          </a:ln>
        </p:spPr>
      </p:pic>
      <p:pic>
        <p:nvPicPr>
          <p:cNvPr id="8" name="Picture 7">
            <a:extLst>
              <a:ext uri="{FF2B5EF4-FFF2-40B4-BE49-F238E27FC236}">
                <a16:creationId xmlns:a16="http://schemas.microsoft.com/office/drawing/2014/main" id="{6B18857D-9AB8-54E1-CD07-83EEC55A7D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0380" y="2565324"/>
            <a:ext cx="2286811" cy="4065442"/>
          </a:xfrm>
          <a:prstGeom prst="rect">
            <a:avLst/>
          </a:prstGeom>
          <a:ln w="28575">
            <a:solidFill>
              <a:schemeClr val="tx1"/>
            </a:solidFill>
          </a:ln>
        </p:spPr>
      </p:pic>
      <p:pic>
        <p:nvPicPr>
          <p:cNvPr id="10" name="Picture 9">
            <a:extLst>
              <a:ext uri="{FF2B5EF4-FFF2-40B4-BE49-F238E27FC236}">
                <a16:creationId xmlns:a16="http://schemas.microsoft.com/office/drawing/2014/main" id="{2EB5A54F-05D4-C4B3-8882-FBDF126A8E0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984" r="22739"/>
          <a:stretch/>
        </p:blipFill>
        <p:spPr>
          <a:xfrm>
            <a:off x="7993223" y="2523122"/>
            <a:ext cx="3351681" cy="4074026"/>
          </a:xfrm>
          <a:prstGeom prst="rect">
            <a:avLst/>
          </a:prstGeom>
          <a:ln w="28575">
            <a:solidFill>
              <a:schemeClr val="tx1"/>
            </a:solidFill>
          </a:ln>
        </p:spPr>
      </p:pic>
      <p:sp>
        <p:nvSpPr>
          <p:cNvPr id="11" name="TextBox 10">
            <a:extLst>
              <a:ext uri="{FF2B5EF4-FFF2-40B4-BE49-F238E27FC236}">
                <a16:creationId xmlns:a16="http://schemas.microsoft.com/office/drawing/2014/main" id="{0291F81D-A445-26E4-24A8-82555E8B3A05}"/>
              </a:ext>
            </a:extLst>
          </p:cNvPr>
          <p:cNvSpPr txBox="1"/>
          <p:nvPr/>
        </p:nvSpPr>
        <p:spPr>
          <a:xfrm>
            <a:off x="2282326" y="1869626"/>
            <a:ext cx="398321" cy="584775"/>
          </a:xfrm>
          <a:prstGeom prst="rect">
            <a:avLst/>
          </a:prstGeom>
          <a:solidFill>
            <a:schemeClr val="accent1">
              <a:lumMod val="75000"/>
            </a:schemeClr>
          </a:solidFill>
          <a:ln w="28575">
            <a:solidFill>
              <a:schemeClr val="tx1">
                <a:lumMod val="95000"/>
                <a:lumOff val="5000"/>
              </a:schemeClr>
            </a:solidFill>
          </a:ln>
          <a:effectLst/>
        </p:spPr>
        <p:txBody>
          <a:bodyPr wrap="square" rtlCol="0">
            <a:spAutoFit/>
          </a:bodyPr>
          <a:lstStyle/>
          <a:p>
            <a:pPr algn="ctr"/>
            <a:r>
              <a:rPr lang="en-US" sz="32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A</a:t>
            </a:r>
          </a:p>
        </p:txBody>
      </p:sp>
      <p:sp>
        <p:nvSpPr>
          <p:cNvPr id="12" name="TextBox 11">
            <a:extLst>
              <a:ext uri="{FF2B5EF4-FFF2-40B4-BE49-F238E27FC236}">
                <a16:creationId xmlns:a16="http://schemas.microsoft.com/office/drawing/2014/main" id="{5FECAB96-61CB-F6FD-4DFB-0E17E990572A}"/>
              </a:ext>
            </a:extLst>
          </p:cNvPr>
          <p:cNvSpPr txBox="1"/>
          <p:nvPr/>
        </p:nvSpPr>
        <p:spPr>
          <a:xfrm>
            <a:off x="5614624" y="1869625"/>
            <a:ext cx="398321" cy="584775"/>
          </a:xfrm>
          <a:prstGeom prst="rect">
            <a:avLst/>
          </a:prstGeom>
          <a:solidFill>
            <a:schemeClr val="accent1">
              <a:lumMod val="75000"/>
            </a:schemeClr>
          </a:solidFill>
          <a:ln w="28575">
            <a:solidFill>
              <a:schemeClr val="tx1">
                <a:lumMod val="95000"/>
                <a:lumOff val="5000"/>
              </a:schemeClr>
            </a:solidFill>
          </a:ln>
          <a:effectLst/>
        </p:spPr>
        <p:txBody>
          <a:bodyPr wrap="square" rtlCol="0">
            <a:spAutoFit/>
          </a:bodyPr>
          <a:lstStyle/>
          <a:p>
            <a:pPr algn="ctr"/>
            <a:r>
              <a:rPr lang="en-US" sz="32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B</a:t>
            </a:r>
          </a:p>
        </p:txBody>
      </p:sp>
      <p:sp>
        <p:nvSpPr>
          <p:cNvPr id="13" name="TextBox 12">
            <a:extLst>
              <a:ext uri="{FF2B5EF4-FFF2-40B4-BE49-F238E27FC236}">
                <a16:creationId xmlns:a16="http://schemas.microsoft.com/office/drawing/2014/main" id="{AE671963-407A-A31B-5823-3DBE3493598F}"/>
              </a:ext>
            </a:extLst>
          </p:cNvPr>
          <p:cNvSpPr txBox="1"/>
          <p:nvPr/>
        </p:nvSpPr>
        <p:spPr>
          <a:xfrm>
            <a:off x="9469902" y="1869624"/>
            <a:ext cx="398321" cy="584775"/>
          </a:xfrm>
          <a:prstGeom prst="rect">
            <a:avLst/>
          </a:prstGeom>
          <a:solidFill>
            <a:schemeClr val="accent1">
              <a:lumMod val="75000"/>
            </a:schemeClr>
          </a:solidFill>
          <a:ln w="28575">
            <a:solidFill>
              <a:schemeClr val="tx1">
                <a:lumMod val="95000"/>
                <a:lumOff val="5000"/>
              </a:schemeClr>
            </a:solidFill>
          </a:ln>
          <a:effectLst/>
        </p:spPr>
        <p:txBody>
          <a:bodyPr wrap="square" rtlCol="0">
            <a:spAutoFit/>
          </a:bodyPr>
          <a:lstStyle/>
          <a:p>
            <a:pPr algn="ctr"/>
            <a:r>
              <a:rPr lang="en-US" sz="32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C</a:t>
            </a:r>
          </a:p>
        </p:txBody>
      </p:sp>
    </p:spTree>
    <p:extLst>
      <p:ext uri="{BB962C8B-B14F-4D97-AF65-F5344CB8AC3E}">
        <p14:creationId xmlns:p14="http://schemas.microsoft.com/office/powerpoint/2010/main" val="139785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p:cTn id="6" dur="indefinite"/>
                                        <p:tgtEl>
                                          <p:spTgt spid="2"/>
                                        </p:tgtEl>
                                        <p:attrNameLst>
                                          <p:attrName>style.opacity</p:attrName>
                                        </p:attrNameLst>
                                      </p:cBhvr>
                                      <p:to>
                                        <p:strVal val="0.5"/>
                                      </p:to>
                                    </p:set>
                                    <p:animEffect filter="image" prLst="opacity: 0.5">
                                      <p:cBhvr rctx="IE">
                                        <p:cTn id="7" dur="indefinite"/>
                                        <p:tgtEl>
                                          <p:spTgt spid="2"/>
                                        </p:tgtEl>
                                      </p:cBhvr>
                                    </p:animEffect>
                                  </p:childTnLst>
                                </p:cTn>
                              </p:par>
                              <p:par>
                                <p:cTn id="8" presetID="9" presetClass="emph" presetSubtype="0" nodeType="withEffect">
                                  <p:stCondLst>
                                    <p:cond delay="0"/>
                                  </p:stCondLst>
                                  <p:childTnLst>
                                    <p:set>
                                      <p:cBhvr>
                                        <p:cTn id="9" dur="indefinite"/>
                                        <p:tgtEl>
                                          <p:spTgt spid="8"/>
                                        </p:tgtEl>
                                        <p:attrNameLst>
                                          <p:attrName>style.opacity</p:attrName>
                                        </p:attrNameLst>
                                      </p:cBhvr>
                                      <p:to>
                                        <p:strVal val="0.25"/>
                                      </p:to>
                                    </p:set>
                                    <p:animEffect filter="image" prLst="opacity: 0.25">
                                      <p:cBhvr rctx="IE">
                                        <p:cTn id="10" dur="indefinite"/>
                                        <p:tgtEl>
                                          <p:spTgt spid="8"/>
                                        </p:tgtEl>
                                      </p:cBhvr>
                                    </p:animEffect>
                                  </p:childTnLst>
                                </p:cTn>
                              </p:par>
                              <p:par>
                                <p:cTn id="11" presetID="9" presetClass="emph" presetSubtype="0" nodeType="withEffect">
                                  <p:stCondLst>
                                    <p:cond delay="0"/>
                                  </p:stCondLst>
                                  <p:childTnLst>
                                    <p:set>
                                      <p:cBhvr>
                                        <p:cTn id="12" dur="indefinite"/>
                                        <p:tgtEl>
                                          <p:spTgt spid="10"/>
                                        </p:tgtEl>
                                        <p:attrNameLst>
                                          <p:attrName>style.opacity</p:attrName>
                                        </p:attrNameLst>
                                      </p:cBhvr>
                                      <p:to>
                                        <p:strVal val="0.5"/>
                                      </p:to>
                                    </p:set>
                                    <p:animEffect filter="image" prLst="opacity: 0.5">
                                      <p:cBhvr rctx="IE">
                                        <p:cTn id="13" dur="indefinite"/>
                                        <p:tgtEl>
                                          <p:spTgt spid="10"/>
                                        </p:tgtEl>
                                      </p:cBhvr>
                                    </p:animEffect>
                                  </p:childTnLst>
                                </p:cTn>
                              </p:par>
                              <p:par>
                                <p:cTn id="14" presetID="9" presetClass="emph" presetSubtype="0" grpId="0" nodeType="withEffect">
                                  <p:stCondLst>
                                    <p:cond delay="0"/>
                                  </p:stCondLst>
                                  <p:childTnLst>
                                    <p:set>
                                      <p:cBhvr>
                                        <p:cTn id="15" dur="indefinite"/>
                                        <p:tgtEl>
                                          <p:spTgt spid="12"/>
                                        </p:tgtEl>
                                        <p:attrNameLst>
                                          <p:attrName>style.opacity</p:attrName>
                                        </p:attrNameLst>
                                      </p:cBhvr>
                                      <p:to>
                                        <p:strVal val="0.5"/>
                                      </p:to>
                                    </p:set>
                                    <p:animEffect filter="image" prLst="opacity: 0.5">
                                      <p:cBhvr rctx="IE">
                                        <p:cTn id="16" dur="indefinite"/>
                                        <p:tgtEl>
                                          <p:spTgt spid="12"/>
                                        </p:tgtEl>
                                      </p:cBhvr>
                                    </p:animEffect>
                                  </p:childTnLst>
                                </p:cTn>
                              </p:par>
                              <p:par>
                                <p:cTn id="17" presetID="9" presetClass="emph" presetSubtype="0" grpId="0" nodeType="withEffect">
                                  <p:stCondLst>
                                    <p:cond delay="0"/>
                                  </p:stCondLst>
                                  <p:childTnLst>
                                    <p:set>
                                      <p:cBhvr>
                                        <p:cTn id="18" dur="indefinite"/>
                                        <p:tgtEl>
                                          <p:spTgt spid="13"/>
                                        </p:tgtEl>
                                        <p:attrNameLst>
                                          <p:attrName>style.opacity</p:attrName>
                                        </p:attrNameLst>
                                      </p:cBhvr>
                                      <p:to>
                                        <p:strVal val="0.5"/>
                                      </p:to>
                                    </p:set>
                                    <p:animEffect filter="image" prLst="opacity: 0.5">
                                      <p:cBhvr rctx="IE">
                                        <p:cTn id="19" dur="indefinite"/>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8160" y="477466"/>
            <a:ext cx="11155680" cy="707886"/>
          </a:xfrm>
          <a:prstGeom prst="rect">
            <a:avLst/>
          </a:prstGeom>
          <a:solidFill>
            <a:schemeClr val="accent1">
              <a:lumMod val="75000"/>
            </a:schemeClr>
          </a:solidFill>
          <a:ln w="28575">
            <a:solidFill>
              <a:schemeClr val="tx1">
                <a:lumMod val="95000"/>
                <a:lumOff val="5000"/>
              </a:schemeClr>
            </a:solidFill>
          </a:ln>
          <a:effectLst/>
        </p:spPr>
        <p:txBody>
          <a:bodyPr wrap="square" rtlCol="0">
            <a:spAutoFit/>
          </a:bodyPr>
          <a:lstStyle/>
          <a:p>
            <a:pPr algn="ctr"/>
            <a:r>
              <a:rPr lang="en-US" sz="40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Fairs, Rodeos, 4-H, Etc.</a:t>
            </a:r>
          </a:p>
        </p:txBody>
      </p:sp>
      <p:sp>
        <p:nvSpPr>
          <p:cNvPr id="4" name="Footer Placeholder 3">
            <a:extLst>
              <a:ext uri="{FF2B5EF4-FFF2-40B4-BE49-F238E27FC236}">
                <a16:creationId xmlns:a16="http://schemas.microsoft.com/office/drawing/2014/main" id="{133756E8-79AA-518E-8E59-56B616DE5E5F}"/>
              </a:ext>
            </a:extLst>
          </p:cNvPr>
          <p:cNvSpPr>
            <a:spLocks noGrp="1"/>
          </p:cNvSpPr>
          <p:nvPr>
            <p:ph type="ftr" sz="quarter" idx="11"/>
          </p:nvPr>
        </p:nvSpPr>
        <p:spPr>
          <a:xfrm>
            <a:off x="10408564" y="6581567"/>
            <a:ext cx="6297612" cy="365125"/>
          </a:xfrm>
        </p:spPr>
        <p:txBody>
          <a:bodyPr/>
          <a:lstStyle/>
          <a:p>
            <a:r>
              <a:rPr lang="en-US" dirty="0"/>
              <a:t>Copyrighted. 2023 Jared Tingey.</a:t>
            </a:r>
          </a:p>
        </p:txBody>
      </p:sp>
      <p:pic>
        <p:nvPicPr>
          <p:cNvPr id="6" name="Picture 5">
            <a:extLst>
              <a:ext uri="{FF2B5EF4-FFF2-40B4-BE49-F238E27FC236}">
                <a16:creationId xmlns:a16="http://schemas.microsoft.com/office/drawing/2014/main" id="{4FC7ECFA-E0DD-C3E9-50D0-4CCE42FD0B06}"/>
              </a:ext>
            </a:extLst>
          </p:cNvPr>
          <p:cNvPicPr>
            <a:picLocks noChangeAspect="1"/>
          </p:cNvPicPr>
          <p:nvPr/>
        </p:nvPicPr>
        <p:blipFill>
          <a:blip r:embed="rId3"/>
          <a:stretch>
            <a:fillRect/>
          </a:stretch>
        </p:blipFill>
        <p:spPr>
          <a:xfrm>
            <a:off x="944547" y="1567707"/>
            <a:ext cx="10302905" cy="4631504"/>
          </a:xfrm>
          <a:prstGeom prst="rect">
            <a:avLst/>
          </a:prstGeom>
          <a:ln w="28575">
            <a:solidFill>
              <a:schemeClr val="tx1"/>
            </a:solidFill>
          </a:ln>
        </p:spPr>
      </p:pic>
    </p:spTree>
    <p:extLst>
      <p:ext uri="{BB962C8B-B14F-4D97-AF65-F5344CB8AC3E}">
        <p14:creationId xmlns:p14="http://schemas.microsoft.com/office/powerpoint/2010/main" val="22721485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8160" y="477466"/>
            <a:ext cx="11155680" cy="707886"/>
          </a:xfrm>
          <a:prstGeom prst="rect">
            <a:avLst/>
          </a:prstGeom>
          <a:solidFill>
            <a:schemeClr val="accent1">
              <a:lumMod val="75000"/>
            </a:schemeClr>
          </a:solidFill>
          <a:ln w="28575">
            <a:solidFill>
              <a:schemeClr val="tx1">
                <a:lumMod val="95000"/>
                <a:lumOff val="5000"/>
              </a:schemeClr>
            </a:solidFill>
          </a:ln>
          <a:effectLst/>
        </p:spPr>
        <p:txBody>
          <a:bodyPr wrap="square" rtlCol="0">
            <a:spAutoFit/>
          </a:bodyPr>
          <a:lstStyle/>
          <a:p>
            <a:pPr algn="ctr"/>
            <a:r>
              <a:rPr lang="en-US" sz="40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Fairs, Rodeos, 4-H, Etc.</a:t>
            </a:r>
          </a:p>
        </p:txBody>
      </p:sp>
      <p:sp>
        <p:nvSpPr>
          <p:cNvPr id="4" name="Footer Placeholder 3">
            <a:extLst>
              <a:ext uri="{FF2B5EF4-FFF2-40B4-BE49-F238E27FC236}">
                <a16:creationId xmlns:a16="http://schemas.microsoft.com/office/drawing/2014/main" id="{133756E8-79AA-518E-8E59-56B616DE5E5F}"/>
              </a:ext>
            </a:extLst>
          </p:cNvPr>
          <p:cNvSpPr>
            <a:spLocks noGrp="1"/>
          </p:cNvSpPr>
          <p:nvPr>
            <p:ph type="ftr" sz="quarter" idx="11"/>
          </p:nvPr>
        </p:nvSpPr>
        <p:spPr>
          <a:xfrm>
            <a:off x="10408564" y="6581567"/>
            <a:ext cx="6297612" cy="365125"/>
          </a:xfrm>
        </p:spPr>
        <p:txBody>
          <a:bodyPr/>
          <a:lstStyle/>
          <a:p>
            <a:r>
              <a:rPr lang="en-US" dirty="0"/>
              <a:t>Copyrighted. 2023 Jared Tingey.</a:t>
            </a:r>
          </a:p>
        </p:txBody>
      </p:sp>
      <p:pic>
        <p:nvPicPr>
          <p:cNvPr id="3" name="Online Media 2" title="Dragged Behind a Horse Magic Carpet Ride Heber Utah Rodeo">
            <a:hlinkClick r:id="" action="ppaction://media"/>
            <a:extLst>
              <a:ext uri="{FF2B5EF4-FFF2-40B4-BE49-F238E27FC236}">
                <a16:creationId xmlns:a16="http://schemas.microsoft.com/office/drawing/2014/main" id="{EAAD2354-77C0-307D-AA25-F72BA0DB29FE}"/>
              </a:ext>
            </a:extLst>
          </p:cNvPr>
          <p:cNvPicPr>
            <a:picLocks noRot="1" noChangeAspect="1"/>
          </p:cNvPicPr>
          <p:nvPr>
            <a:videoFile r:link="rId1"/>
          </p:nvPr>
        </p:nvPicPr>
        <p:blipFill>
          <a:blip r:embed="rId4"/>
          <a:stretch>
            <a:fillRect/>
          </a:stretch>
        </p:blipFill>
        <p:spPr>
          <a:xfrm>
            <a:off x="1494405" y="1381765"/>
            <a:ext cx="9203189" cy="5199802"/>
          </a:xfrm>
          <a:prstGeom prst="rect">
            <a:avLst/>
          </a:prstGeom>
          <a:ln w="28575">
            <a:solidFill>
              <a:schemeClr val="tx1"/>
            </a:solidFill>
          </a:ln>
        </p:spPr>
      </p:pic>
    </p:spTree>
    <p:extLst>
      <p:ext uri="{BB962C8B-B14F-4D97-AF65-F5344CB8AC3E}">
        <p14:creationId xmlns:p14="http://schemas.microsoft.com/office/powerpoint/2010/main" val="190327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5320" y="522862"/>
            <a:ext cx="10881360" cy="1323439"/>
          </a:xfrm>
          <a:prstGeom prst="rect">
            <a:avLst/>
          </a:prstGeom>
          <a:solidFill>
            <a:schemeClr val="accent1">
              <a:lumMod val="75000"/>
            </a:schemeClr>
          </a:solidFill>
          <a:ln w="28575">
            <a:solidFill>
              <a:schemeClr val="tx1">
                <a:lumMod val="95000"/>
                <a:lumOff val="5000"/>
              </a:schemeClr>
            </a:solidFill>
          </a:ln>
          <a:effectLst/>
        </p:spPr>
        <p:txBody>
          <a:bodyPr wrap="square" rtlCol="0">
            <a:spAutoFit/>
          </a:bodyPr>
          <a:lstStyle/>
          <a:p>
            <a:pPr algn="ctr"/>
            <a:r>
              <a:rPr lang="en-US" sz="40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Equine and Livestock Act</a:t>
            </a:r>
          </a:p>
          <a:p>
            <a:pPr algn="ctr"/>
            <a:r>
              <a:rPr lang="en-US" sz="40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(UCA 78B-4-201 to 203)</a:t>
            </a:r>
          </a:p>
        </p:txBody>
      </p:sp>
      <p:sp>
        <p:nvSpPr>
          <p:cNvPr id="3" name="TextBox 2"/>
          <p:cNvSpPr txBox="1"/>
          <p:nvPr/>
        </p:nvSpPr>
        <p:spPr>
          <a:xfrm>
            <a:off x="655320" y="2140908"/>
            <a:ext cx="10881360" cy="3970318"/>
          </a:xfrm>
          <a:prstGeom prst="rect">
            <a:avLst/>
          </a:prstGeom>
          <a:solidFill>
            <a:schemeClr val="accent1">
              <a:lumMod val="75000"/>
            </a:schemeClr>
          </a:solidFill>
          <a:ln w="28575">
            <a:solidFill>
              <a:schemeClr val="tx1"/>
            </a:solidFill>
          </a:ln>
        </p:spPr>
        <p:txBody>
          <a:bodyPr wrap="square" rtlCol="0">
            <a:spAutoFit/>
          </a:bodyPr>
          <a:lstStyle/>
          <a:p>
            <a:pPr marL="457200" indent="-457200">
              <a:buFont typeface="+mj-lt"/>
              <a:buAutoNum type="arabicPeriod"/>
            </a:pPr>
            <a:r>
              <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Exempts for inherent risks of equine and livestock activities IF you give notice by signs OR release to participant (definitions are important).</a:t>
            </a:r>
          </a:p>
          <a:p>
            <a:pPr marL="457200" indent="-457200">
              <a:buFont typeface="+mj-lt"/>
              <a:buAutoNum type="arabicPeriod"/>
            </a:pPr>
            <a:endPar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endParaRPr>
          </a:p>
          <a:p>
            <a:pPr marL="457200" indent="-457200">
              <a:buFont typeface="+mj-lt"/>
              <a:buAutoNum type="arabicPeriod"/>
            </a:pPr>
            <a:r>
              <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Everything else, the sponsor is liable for own negligence.</a:t>
            </a:r>
          </a:p>
          <a:p>
            <a:pPr marL="457200" indent="-457200">
              <a:buFont typeface="+mj-lt"/>
              <a:buAutoNum type="arabicPeriod"/>
            </a:pPr>
            <a:endPar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endParaRPr>
          </a:p>
          <a:p>
            <a:pPr marL="457200" indent="-457200">
              <a:buFont typeface="+mj-lt"/>
              <a:buAutoNum type="arabicPeriod"/>
            </a:pPr>
            <a:r>
              <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EXCEPT, Releases are enforceable for own negligence, (EVEN FOR MINORS!!!) </a:t>
            </a:r>
            <a:br>
              <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br>
            <a:r>
              <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 </a:t>
            </a:r>
            <a:r>
              <a:rPr lang="en-US" sz="2800" dirty="0" err="1">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Penunuri</a:t>
            </a:r>
            <a:r>
              <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 v. Sundance Partners, 2013 UT 22</a:t>
            </a:r>
          </a:p>
        </p:txBody>
      </p:sp>
      <p:sp>
        <p:nvSpPr>
          <p:cNvPr id="4" name="Footer Placeholder 3">
            <a:extLst>
              <a:ext uri="{FF2B5EF4-FFF2-40B4-BE49-F238E27FC236}">
                <a16:creationId xmlns:a16="http://schemas.microsoft.com/office/drawing/2014/main" id="{FA1A5AFC-EE15-0F20-D06D-03C689BFEE66}"/>
              </a:ext>
            </a:extLst>
          </p:cNvPr>
          <p:cNvSpPr>
            <a:spLocks noGrp="1"/>
          </p:cNvSpPr>
          <p:nvPr>
            <p:ph type="ftr" sz="quarter" idx="11"/>
          </p:nvPr>
        </p:nvSpPr>
        <p:spPr>
          <a:xfrm>
            <a:off x="10400174" y="6590501"/>
            <a:ext cx="1898086" cy="317493"/>
          </a:xfrm>
        </p:spPr>
        <p:txBody>
          <a:bodyPr/>
          <a:lstStyle/>
          <a:p>
            <a:r>
              <a:rPr lang="en-US" dirty="0"/>
              <a:t>Copyrighted. 2023 Jared Tingey.</a:t>
            </a:r>
          </a:p>
        </p:txBody>
      </p:sp>
    </p:spTree>
    <p:extLst>
      <p:ext uri="{BB962C8B-B14F-4D97-AF65-F5344CB8AC3E}">
        <p14:creationId xmlns:p14="http://schemas.microsoft.com/office/powerpoint/2010/main" val="30951947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5320" y="522862"/>
            <a:ext cx="10881360" cy="1323439"/>
          </a:xfrm>
          <a:prstGeom prst="rect">
            <a:avLst/>
          </a:prstGeom>
          <a:solidFill>
            <a:schemeClr val="accent1">
              <a:lumMod val="75000"/>
            </a:schemeClr>
          </a:solidFill>
          <a:ln w="28575">
            <a:solidFill>
              <a:schemeClr val="tx1">
                <a:lumMod val="95000"/>
                <a:lumOff val="5000"/>
              </a:schemeClr>
            </a:solidFill>
          </a:ln>
          <a:effectLst/>
        </p:spPr>
        <p:txBody>
          <a:bodyPr wrap="square" rtlCol="0">
            <a:spAutoFit/>
          </a:bodyPr>
          <a:lstStyle/>
          <a:p>
            <a:pPr algn="ctr"/>
            <a:r>
              <a:rPr lang="en-US" sz="40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Equine and Livestock Act</a:t>
            </a:r>
          </a:p>
          <a:p>
            <a:pPr algn="ctr"/>
            <a:r>
              <a:rPr lang="en-US" sz="40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(UCA 78B-4-201 to 203)</a:t>
            </a:r>
          </a:p>
        </p:txBody>
      </p:sp>
      <p:sp>
        <p:nvSpPr>
          <p:cNvPr id="3" name="TextBox 2"/>
          <p:cNvSpPr txBox="1"/>
          <p:nvPr/>
        </p:nvSpPr>
        <p:spPr>
          <a:xfrm>
            <a:off x="655320" y="2140908"/>
            <a:ext cx="10881360" cy="4154984"/>
          </a:xfrm>
          <a:prstGeom prst="rect">
            <a:avLst/>
          </a:prstGeom>
          <a:solidFill>
            <a:schemeClr val="accent1">
              <a:lumMod val="75000"/>
            </a:schemeClr>
          </a:solidFill>
          <a:ln w="28575">
            <a:solidFill>
              <a:schemeClr val="tx1"/>
            </a:solidFill>
          </a:ln>
        </p:spPr>
        <p:txBody>
          <a:bodyPr wrap="square" rtlCol="0">
            <a:spAutoFit/>
          </a:bodyPr>
          <a:lstStyle/>
          <a:p>
            <a:r>
              <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Equine and Livestock Activity Definition – Look It Up</a:t>
            </a:r>
          </a:p>
          <a:p>
            <a:endPar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endParaRPr>
          </a:p>
          <a:p>
            <a:r>
              <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Inherent Risks Definition:</a:t>
            </a:r>
          </a:p>
          <a:p>
            <a:r>
              <a:rPr lang="en-US"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“dangers or conditions which are an integral part of equine or livestock activities, which may include:</a:t>
            </a:r>
          </a:p>
          <a:p>
            <a:r>
              <a:rPr lang="en-US"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(a) </a:t>
            </a:r>
            <a:r>
              <a:rPr lang="en-US" dirty="0">
                <a:solidFill>
                  <a:srgbClr val="FFFF00"/>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the propensity of the animal to behave in ways that may result in injury, harm, or death to persons on or around them</a:t>
            </a:r>
            <a:r>
              <a:rPr lang="en-US"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a:t>
            </a:r>
          </a:p>
          <a:p>
            <a:r>
              <a:rPr lang="en-US"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(b) the unpredictability of the animal’s reaction to outside stimulation such as sounds, sudden movement, and unfamiliar objects, persons, or other animals;</a:t>
            </a:r>
          </a:p>
          <a:p>
            <a:r>
              <a:rPr lang="en-US"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(c) </a:t>
            </a:r>
            <a:r>
              <a:rPr lang="en-US" dirty="0">
                <a:solidFill>
                  <a:srgbClr val="FFFF00"/>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collisions</a:t>
            </a:r>
            <a:r>
              <a:rPr lang="en-US"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 with other animals or objects; or</a:t>
            </a:r>
          </a:p>
          <a:p>
            <a:r>
              <a:rPr lang="en-US"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(d) the potential of a participant to act in a negligent manner that may contribute to injury to the participant or others, such as failing to maintain control over the animal or not acting within his or her ability.”</a:t>
            </a:r>
          </a:p>
        </p:txBody>
      </p:sp>
      <p:sp>
        <p:nvSpPr>
          <p:cNvPr id="4" name="Footer Placeholder 3">
            <a:extLst>
              <a:ext uri="{FF2B5EF4-FFF2-40B4-BE49-F238E27FC236}">
                <a16:creationId xmlns:a16="http://schemas.microsoft.com/office/drawing/2014/main" id="{FA1A5AFC-EE15-0F20-D06D-03C689BFEE66}"/>
              </a:ext>
            </a:extLst>
          </p:cNvPr>
          <p:cNvSpPr>
            <a:spLocks noGrp="1"/>
          </p:cNvSpPr>
          <p:nvPr>
            <p:ph type="ftr" sz="quarter" idx="11"/>
          </p:nvPr>
        </p:nvSpPr>
        <p:spPr>
          <a:xfrm>
            <a:off x="10400174" y="6590501"/>
            <a:ext cx="1898086" cy="317493"/>
          </a:xfrm>
        </p:spPr>
        <p:txBody>
          <a:bodyPr/>
          <a:lstStyle/>
          <a:p>
            <a:r>
              <a:rPr lang="en-US" dirty="0"/>
              <a:t>Copyrighted. 2023 Jared Tingey.</a:t>
            </a:r>
          </a:p>
        </p:txBody>
      </p:sp>
    </p:spTree>
    <p:extLst>
      <p:ext uri="{BB962C8B-B14F-4D97-AF65-F5344CB8AC3E}">
        <p14:creationId xmlns:p14="http://schemas.microsoft.com/office/powerpoint/2010/main" val="23462593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5319" y="458011"/>
            <a:ext cx="10881360" cy="707886"/>
          </a:xfrm>
          <a:prstGeom prst="rect">
            <a:avLst/>
          </a:prstGeom>
          <a:solidFill>
            <a:schemeClr val="accent1">
              <a:lumMod val="75000"/>
            </a:schemeClr>
          </a:solidFill>
          <a:ln w="28575">
            <a:solidFill>
              <a:schemeClr val="tx1">
                <a:lumMod val="95000"/>
                <a:lumOff val="5000"/>
              </a:schemeClr>
            </a:solidFill>
          </a:ln>
          <a:effectLst/>
        </p:spPr>
        <p:txBody>
          <a:bodyPr wrap="square" rtlCol="0">
            <a:spAutoFit/>
          </a:bodyPr>
          <a:lstStyle/>
          <a:p>
            <a:pPr algn="ctr"/>
            <a:r>
              <a:rPr lang="en-US" sz="40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Insurance Certificates</a:t>
            </a:r>
          </a:p>
        </p:txBody>
      </p:sp>
      <p:sp>
        <p:nvSpPr>
          <p:cNvPr id="4" name="Footer Placeholder 3">
            <a:extLst>
              <a:ext uri="{FF2B5EF4-FFF2-40B4-BE49-F238E27FC236}">
                <a16:creationId xmlns:a16="http://schemas.microsoft.com/office/drawing/2014/main" id="{808A3B69-FC4F-378D-7AE3-C8BF9499FF9C}"/>
              </a:ext>
            </a:extLst>
          </p:cNvPr>
          <p:cNvSpPr>
            <a:spLocks noGrp="1"/>
          </p:cNvSpPr>
          <p:nvPr>
            <p:ph type="ftr" sz="quarter" idx="11"/>
          </p:nvPr>
        </p:nvSpPr>
        <p:spPr>
          <a:xfrm>
            <a:off x="10400174" y="6649564"/>
            <a:ext cx="1906475" cy="241992"/>
          </a:xfrm>
        </p:spPr>
        <p:txBody>
          <a:bodyPr/>
          <a:lstStyle/>
          <a:p>
            <a:r>
              <a:rPr lang="en-US" dirty="0"/>
              <a:t>Copyrighted. 2023 Jared Tingey.</a:t>
            </a:r>
          </a:p>
        </p:txBody>
      </p:sp>
      <p:pic>
        <p:nvPicPr>
          <p:cNvPr id="4100" name="Picture 4" descr="Acord® Certificate of Liability Insurance – Island East Building">
            <a:extLst>
              <a:ext uri="{FF2B5EF4-FFF2-40B4-BE49-F238E27FC236}">
                <a16:creationId xmlns:a16="http://schemas.microsoft.com/office/drawing/2014/main" id="{0ED85564-99B4-04D1-DC59-05DEB86B01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19" y="1351770"/>
            <a:ext cx="3990515" cy="529779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743EE78-0A17-BC7B-7CA0-EED8AAB59B25}"/>
              </a:ext>
            </a:extLst>
          </p:cNvPr>
          <p:cNvSpPr txBox="1"/>
          <p:nvPr/>
        </p:nvSpPr>
        <p:spPr>
          <a:xfrm>
            <a:off x="5137323" y="1544603"/>
            <a:ext cx="5764935" cy="954107"/>
          </a:xfrm>
          <a:prstGeom prst="rect">
            <a:avLst/>
          </a:prstGeom>
          <a:solidFill>
            <a:schemeClr val="accent1">
              <a:lumMod val="75000"/>
            </a:schemeClr>
          </a:solidFill>
          <a:ln w="28575">
            <a:solidFill>
              <a:schemeClr val="tx1"/>
            </a:solidFill>
          </a:ln>
        </p:spPr>
        <p:txBody>
          <a:bodyPr wrap="square" rtlCol="0">
            <a:spAutoFit/>
          </a:bodyPr>
          <a:lstStyle/>
          <a:p>
            <a:r>
              <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Who requests these in bid documents?</a:t>
            </a:r>
          </a:p>
        </p:txBody>
      </p:sp>
      <p:sp>
        <p:nvSpPr>
          <p:cNvPr id="6" name="TextBox 5">
            <a:extLst>
              <a:ext uri="{FF2B5EF4-FFF2-40B4-BE49-F238E27FC236}">
                <a16:creationId xmlns:a16="http://schemas.microsoft.com/office/drawing/2014/main" id="{359F601D-330E-04B7-417F-827D0FB6AA31}"/>
              </a:ext>
            </a:extLst>
          </p:cNvPr>
          <p:cNvSpPr txBox="1"/>
          <p:nvPr/>
        </p:nvSpPr>
        <p:spPr>
          <a:xfrm>
            <a:off x="5137321" y="2673298"/>
            <a:ext cx="5764935" cy="954107"/>
          </a:xfrm>
          <a:prstGeom prst="rect">
            <a:avLst/>
          </a:prstGeom>
          <a:solidFill>
            <a:schemeClr val="accent1">
              <a:lumMod val="75000"/>
            </a:schemeClr>
          </a:solidFill>
          <a:ln w="28575">
            <a:solidFill>
              <a:schemeClr val="tx1"/>
            </a:solidFill>
          </a:ln>
        </p:spPr>
        <p:txBody>
          <a:bodyPr wrap="square" rtlCol="0">
            <a:spAutoFit/>
          </a:bodyPr>
          <a:lstStyle/>
          <a:p>
            <a:r>
              <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Who requests the insurance policy?</a:t>
            </a:r>
          </a:p>
        </p:txBody>
      </p:sp>
      <p:sp>
        <p:nvSpPr>
          <p:cNvPr id="8" name="TextBox 7">
            <a:extLst>
              <a:ext uri="{FF2B5EF4-FFF2-40B4-BE49-F238E27FC236}">
                <a16:creationId xmlns:a16="http://schemas.microsoft.com/office/drawing/2014/main" id="{1CFA71DC-72B4-E9EB-294A-F3C8534B7CF4}"/>
              </a:ext>
            </a:extLst>
          </p:cNvPr>
          <p:cNvSpPr txBox="1"/>
          <p:nvPr/>
        </p:nvSpPr>
        <p:spPr>
          <a:xfrm>
            <a:off x="5137320" y="3801993"/>
            <a:ext cx="5764935" cy="954107"/>
          </a:xfrm>
          <a:prstGeom prst="rect">
            <a:avLst/>
          </a:prstGeom>
          <a:solidFill>
            <a:schemeClr val="accent1">
              <a:lumMod val="75000"/>
            </a:schemeClr>
          </a:solidFill>
          <a:ln w="28575">
            <a:solidFill>
              <a:schemeClr val="tx1"/>
            </a:solidFill>
          </a:ln>
        </p:spPr>
        <p:txBody>
          <a:bodyPr wrap="square" rtlCol="0">
            <a:spAutoFit/>
          </a:bodyPr>
          <a:lstStyle/>
          <a:p>
            <a:r>
              <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Who requests endorsements and limitations?</a:t>
            </a:r>
          </a:p>
        </p:txBody>
      </p:sp>
      <p:sp>
        <p:nvSpPr>
          <p:cNvPr id="9" name="TextBox 8">
            <a:extLst>
              <a:ext uri="{FF2B5EF4-FFF2-40B4-BE49-F238E27FC236}">
                <a16:creationId xmlns:a16="http://schemas.microsoft.com/office/drawing/2014/main" id="{217D29F2-4C06-96E3-EFA4-8CD23F535303}"/>
              </a:ext>
            </a:extLst>
          </p:cNvPr>
          <p:cNvSpPr txBox="1"/>
          <p:nvPr/>
        </p:nvSpPr>
        <p:spPr>
          <a:xfrm>
            <a:off x="5137320" y="4930688"/>
            <a:ext cx="5764935" cy="523220"/>
          </a:xfrm>
          <a:prstGeom prst="rect">
            <a:avLst/>
          </a:prstGeom>
          <a:solidFill>
            <a:schemeClr val="accent1">
              <a:lumMod val="75000"/>
            </a:schemeClr>
          </a:solidFill>
          <a:ln w="28575">
            <a:solidFill>
              <a:schemeClr val="tx1"/>
            </a:solidFill>
          </a:ln>
        </p:spPr>
        <p:txBody>
          <a:bodyPr wrap="square" rtlCol="0">
            <a:spAutoFit/>
          </a:bodyPr>
          <a:lstStyle/>
          <a:p>
            <a:r>
              <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Who has no idea?</a:t>
            </a:r>
          </a:p>
        </p:txBody>
      </p:sp>
      <p:sp>
        <p:nvSpPr>
          <p:cNvPr id="10" name="TextBox 9">
            <a:extLst>
              <a:ext uri="{FF2B5EF4-FFF2-40B4-BE49-F238E27FC236}">
                <a16:creationId xmlns:a16="http://schemas.microsoft.com/office/drawing/2014/main" id="{6643BEA3-B3A9-03B4-8A1E-B3C943397800}"/>
              </a:ext>
            </a:extLst>
          </p:cNvPr>
          <p:cNvSpPr txBox="1"/>
          <p:nvPr/>
        </p:nvSpPr>
        <p:spPr>
          <a:xfrm>
            <a:off x="5137320" y="5628497"/>
            <a:ext cx="5764935" cy="954107"/>
          </a:xfrm>
          <a:prstGeom prst="rect">
            <a:avLst/>
          </a:prstGeom>
          <a:solidFill>
            <a:schemeClr val="accent1">
              <a:lumMod val="75000"/>
            </a:schemeClr>
          </a:solidFill>
          <a:ln w="28575">
            <a:solidFill>
              <a:schemeClr val="tx1"/>
            </a:solidFill>
          </a:ln>
        </p:spPr>
        <p:txBody>
          <a:bodyPr wrap="square" rtlCol="0">
            <a:spAutoFit/>
          </a:bodyPr>
          <a:lstStyle/>
          <a:p>
            <a:r>
              <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Who knows, but just doesn’t want to raise their hand?</a:t>
            </a:r>
          </a:p>
        </p:txBody>
      </p:sp>
    </p:spTree>
    <p:extLst>
      <p:ext uri="{BB962C8B-B14F-4D97-AF65-F5344CB8AC3E}">
        <p14:creationId xmlns:p14="http://schemas.microsoft.com/office/powerpoint/2010/main" val="110256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8" grpId="0" animBg="1"/>
      <p:bldP spid="9"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5319" y="509892"/>
            <a:ext cx="10881360" cy="707886"/>
          </a:xfrm>
          <a:prstGeom prst="rect">
            <a:avLst/>
          </a:prstGeom>
          <a:solidFill>
            <a:schemeClr val="accent1">
              <a:lumMod val="75000"/>
            </a:schemeClr>
          </a:solidFill>
          <a:ln w="28575">
            <a:solidFill>
              <a:schemeClr val="tx1">
                <a:lumMod val="95000"/>
                <a:lumOff val="5000"/>
              </a:schemeClr>
            </a:solidFill>
          </a:ln>
          <a:effectLst/>
        </p:spPr>
        <p:txBody>
          <a:bodyPr wrap="square" rtlCol="0">
            <a:spAutoFit/>
          </a:bodyPr>
          <a:lstStyle/>
          <a:p>
            <a:pPr algn="ctr"/>
            <a:r>
              <a:rPr lang="en-US" sz="40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Alternatives to COI’s</a:t>
            </a:r>
          </a:p>
        </p:txBody>
      </p:sp>
      <p:sp>
        <p:nvSpPr>
          <p:cNvPr id="3" name="TextBox 2"/>
          <p:cNvSpPr txBox="1"/>
          <p:nvPr/>
        </p:nvSpPr>
        <p:spPr>
          <a:xfrm>
            <a:off x="655319" y="1401204"/>
            <a:ext cx="10881360" cy="3970318"/>
          </a:xfrm>
          <a:prstGeom prst="rect">
            <a:avLst/>
          </a:prstGeom>
          <a:solidFill>
            <a:schemeClr val="accent1">
              <a:lumMod val="75000"/>
            </a:schemeClr>
          </a:solidFill>
          <a:ln w="28575">
            <a:solidFill>
              <a:schemeClr val="tx1"/>
            </a:solidFill>
          </a:ln>
        </p:spPr>
        <p:txBody>
          <a:bodyPr wrap="square" rtlCol="0">
            <a:spAutoFit/>
          </a:bodyPr>
          <a:lstStyle/>
          <a:p>
            <a:pPr marL="457200" indent="-457200">
              <a:buFont typeface="+mj-lt"/>
              <a:buAutoNum type="arabicPeriod"/>
            </a:pPr>
            <a:r>
              <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Request all endorsements</a:t>
            </a:r>
          </a:p>
          <a:p>
            <a:pPr marL="457200" indent="-457200">
              <a:buFont typeface="+mj-lt"/>
              <a:buAutoNum type="arabicPeriod"/>
            </a:pPr>
            <a:endPar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endParaRPr>
          </a:p>
          <a:p>
            <a:pPr marL="457200" indent="-457200">
              <a:buFont typeface="+mj-lt"/>
              <a:buAutoNum type="arabicPeriod"/>
            </a:pPr>
            <a:r>
              <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Request exclusion list</a:t>
            </a:r>
          </a:p>
          <a:p>
            <a:pPr marL="457200" indent="-457200">
              <a:buFont typeface="+mj-lt"/>
              <a:buAutoNum type="arabicPeriod"/>
            </a:pPr>
            <a:endPar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endParaRPr>
          </a:p>
          <a:p>
            <a:pPr marL="457200" indent="-457200">
              <a:buFont typeface="+mj-lt"/>
              <a:buAutoNum type="arabicPeriod"/>
            </a:pPr>
            <a:r>
              <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Request the entire policy if high risk activity (possible threshold)</a:t>
            </a:r>
          </a:p>
          <a:p>
            <a:pPr marL="457200" indent="-457200">
              <a:buFont typeface="+mj-lt"/>
              <a:buAutoNum type="arabicPeriod"/>
            </a:pPr>
            <a:endPar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endParaRPr>
          </a:p>
          <a:p>
            <a:pPr marL="457200" indent="-457200">
              <a:buFont typeface="+mj-lt"/>
              <a:buAutoNum type="arabicPeriod"/>
            </a:pPr>
            <a:r>
              <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Additional insured language (ensure contract language matches up)</a:t>
            </a:r>
          </a:p>
        </p:txBody>
      </p:sp>
      <p:sp>
        <p:nvSpPr>
          <p:cNvPr id="4" name="Footer Placeholder 3">
            <a:extLst>
              <a:ext uri="{FF2B5EF4-FFF2-40B4-BE49-F238E27FC236}">
                <a16:creationId xmlns:a16="http://schemas.microsoft.com/office/drawing/2014/main" id="{808A3B69-FC4F-378D-7AE3-C8BF9499FF9C}"/>
              </a:ext>
            </a:extLst>
          </p:cNvPr>
          <p:cNvSpPr>
            <a:spLocks noGrp="1"/>
          </p:cNvSpPr>
          <p:nvPr>
            <p:ph type="ftr" sz="quarter" idx="11"/>
          </p:nvPr>
        </p:nvSpPr>
        <p:spPr>
          <a:xfrm>
            <a:off x="10400174" y="6649564"/>
            <a:ext cx="1906475" cy="241992"/>
          </a:xfrm>
        </p:spPr>
        <p:txBody>
          <a:bodyPr/>
          <a:lstStyle/>
          <a:p>
            <a:r>
              <a:rPr lang="en-US" dirty="0"/>
              <a:t>Copyrighted. 2023 Jared Tingey.</a:t>
            </a:r>
          </a:p>
        </p:txBody>
      </p:sp>
    </p:spTree>
    <p:extLst>
      <p:ext uri="{BB962C8B-B14F-4D97-AF65-F5344CB8AC3E}">
        <p14:creationId xmlns:p14="http://schemas.microsoft.com/office/powerpoint/2010/main" val="3064662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F12FB750-0A3C-D58C-A39E-FF0C3B99CE72}"/>
              </a:ext>
            </a:extLst>
          </p:cNvPr>
          <p:cNvSpPr>
            <a:spLocks noGrp="1"/>
          </p:cNvSpPr>
          <p:nvPr>
            <p:ph type="ftr" sz="quarter" idx="11"/>
          </p:nvPr>
        </p:nvSpPr>
        <p:spPr>
          <a:xfrm>
            <a:off x="10445453" y="6542141"/>
            <a:ext cx="1914063" cy="460310"/>
          </a:xfrm>
        </p:spPr>
        <p:txBody>
          <a:bodyPr/>
          <a:lstStyle/>
          <a:p>
            <a:r>
              <a:rPr lang="en-US" dirty="0"/>
              <a:t>Copyrighted. 2023 Jared Tingey.</a:t>
            </a:r>
          </a:p>
        </p:txBody>
      </p:sp>
      <p:pic>
        <p:nvPicPr>
          <p:cNvPr id="21" name="Picture 20" descr="Child swimming with goggles">
            <a:extLst>
              <a:ext uri="{FF2B5EF4-FFF2-40B4-BE49-F238E27FC236}">
                <a16:creationId xmlns:a16="http://schemas.microsoft.com/office/drawing/2014/main" id="{64F28302-E99B-85D3-0910-AEE5971E32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832621">
            <a:off x="751827" y="2146067"/>
            <a:ext cx="4902577" cy="3271637"/>
          </a:xfrm>
          <a:prstGeom prst="rect">
            <a:avLst/>
          </a:prstGeom>
          <a:ln w="28575">
            <a:solidFill>
              <a:schemeClr val="tx1"/>
            </a:solidFill>
          </a:ln>
        </p:spPr>
      </p:pic>
      <p:sp>
        <p:nvSpPr>
          <p:cNvPr id="22" name="TextBox 21">
            <a:extLst>
              <a:ext uri="{FF2B5EF4-FFF2-40B4-BE49-F238E27FC236}">
                <a16:creationId xmlns:a16="http://schemas.microsoft.com/office/drawing/2014/main" id="{B71DC97B-3BF1-FE66-977C-0D9A990E53CE}"/>
              </a:ext>
            </a:extLst>
          </p:cNvPr>
          <p:cNvSpPr txBox="1"/>
          <p:nvPr/>
        </p:nvSpPr>
        <p:spPr>
          <a:xfrm rot="20832621">
            <a:off x="181629" y="1098550"/>
            <a:ext cx="5092593" cy="954107"/>
          </a:xfrm>
          <a:prstGeom prst="rect">
            <a:avLst/>
          </a:prstGeom>
          <a:solidFill>
            <a:schemeClr val="accent1">
              <a:lumMod val="75000"/>
            </a:schemeClr>
          </a:solidFill>
          <a:ln w="28575">
            <a:solidFill>
              <a:schemeClr val="tx1"/>
            </a:solidFill>
          </a:ln>
        </p:spPr>
        <p:txBody>
          <a:bodyPr wrap="square" rtlCol="0">
            <a:spAutoFit/>
          </a:bodyPr>
          <a:lstStyle/>
          <a:p>
            <a:pPr algn="ctr"/>
            <a:r>
              <a:rPr lang="en-US" sz="28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2014 Cottonwood Heights Recreation Center</a:t>
            </a:r>
          </a:p>
        </p:txBody>
      </p:sp>
      <p:pic>
        <p:nvPicPr>
          <p:cNvPr id="14" name="Picture 13">
            <a:extLst>
              <a:ext uri="{FF2B5EF4-FFF2-40B4-BE49-F238E27FC236}">
                <a16:creationId xmlns:a16="http://schemas.microsoft.com/office/drawing/2014/main" id="{0288626E-ED87-BCBF-6967-1C1DD8CAA303}"/>
              </a:ext>
            </a:extLst>
          </p:cNvPr>
          <p:cNvPicPr>
            <a:picLocks noChangeAspect="1"/>
          </p:cNvPicPr>
          <p:nvPr/>
        </p:nvPicPr>
        <p:blipFill>
          <a:blip r:embed="rId4"/>
          <a:stretch>
            <a:fillRect/>
          </a:stretch>
        </p:blipFill>
        <p:spPr>
          <a:xfrm rot="1131467">
            <a:off x="6290778" y="2194990"/>
            <a:ext cx="5229888" cy="2941812"/>
          </a:xfrm>
          <a:prstGeom prst="rect">
            <a:avLst/>
          </a:prstGeom>
          <a:ln w="28575">
            <a:solidFill>
              <a:schemeClr val="tx1"/>
            </a:solidFill>
          </a:ln>
        </p:spPr>
      </p:pic>
      <p:sp>
        <p:nvSpPr>
          <p:cNvPr id="25" name="TextBox 24">
            <a:extLst>
              <a:ext uri="{FF2B5EF4-FFF2-40B4-BE49-F238E27FC236}">
                <a16:creationId xmlns:a16="http://schemas.microsoft.com/office/drawing/2014/main" id="{DCD07DE8-0CAC-8100-6F9E-4875FAD87CE5}"/>
              </a:ext>
            </a:extLst>
          </p:cNvPr>
          <p:cNvSpPr txBox="1"/>
          <p:nvPr/>
        </p:nvSpPr>
        <p:spPr>
          <a:xfrm rot="1096868">
            <a:off x="7047888" y="1098550"/>
            <a:ext cx="4980969" cy="954107"/>
          </a:xfrm>
          <a:prstGeom prst="rect">
            <a:avLst/>
          </a:prstGeom>
          <a:solidFill>
            <a:schemeClr val="accent1">
              <a:lumMod val="75000"/>
            </a:schemeClr>
          </a:solidFill>
          <a:ln w="28575">
            <a:solidFill>
              <a:schemeClr val="tx1"/>
            </a:solidFill>
          </a:ln>
        </p:spPr>
        <p:txBody>
          <a:bodyPr wrap="square" rtlCol="0">
            <a:spAutoFit/>
          </a:bodyPr>
          <a:lstStyle/>
          <a:p>
            <a:pPr algn="ctr"/>
            <a:r>
              <a:rPr lang="en-US" sz="28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2010 Liberty Park Fireworks (Salt Lake City)</a:t>
            </a:r>
          </a:p>
        </p:txBody>
      </p:sp>
    </p:spTree>
    <p:extLst>
      <p:ext uri="{BB962C8B-B14F-4D97-AF65-F5344CB8AC3E}">
        <p14:creationId xmlns:p14="http://schemas.microsoft.com/office/powerpoint/2010/main" val="2377187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5320" y="522862"/>
            <a:ext cx="10881360" cy="1323439"/>
          </a:xfrm>
          <a:prstGeom prst="rect">
            <a:avLst/>
          </a:prstGeom>
          <a:solidFill>
            <a:schemeClr val="accent1">
              <a:lumMod val="75000"/>
            </a:schemeClr>
          </a:solidFill>
          <a:ln w="28575">
            <a:solidFill>
              <a:schemeClr val="tx1">
                <a:lumMod val="95000"/>
                <a:lumOff val="5000"/>
              </a:schemeClr>
            </a:solidFill>
          </a:ln>
          <a:effectLst/>
        </p:spPr>
        <p:txBody>
          <a:bodyPr wrap="square" rtlCol="0">
            <a:spAutoFit/>
          </a:bodyPr>
          <a:lstStyle/>
          <a:p>
            <a:pPr algn="ctr"/>
            <a:r>
              <a:rPr lang="en-US" sz="40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Negotiations with Other Parties Requiring City to Indemnify</a:t>
            </a:r>
          </a:p>
        </p:txBody>
      </p:sp>
      <p:sp>
        <p:nvSpPr>
          <p:cNvPr id="3" name="TextBox 2"/>
          <p:cNvSpPr txBox="1"/>
          <p:nvPr/>
        </p:nvSpPr>
        <p:spPr>
          <a:xfrm>
            <a:off x="655320" y="2140908"/>
            <a:ext cx="10881360" cy="2246769"/>
          </a:xfrm>
          <a:prstGeom prst="rect">
            <a:avLst/>
          </a:prstGeom>
          <a:solidFill>
            <a:schemeClr val="accent1">
              <a:lumMod val="75000"/>
            </a:schemeClr>
          </a:solidFill>
          <a:ln w="28575">
            <a:solidFill>
              <a:schemeClr val="tx1"/>
            </a:solidFill>
          </a:ln>
        </p:spPr>
        <p:txBody>
          <a:bodyPr wrap="square" rtlCol="0">
            <a:spAutoFit/>
          </a:bodyPr>
          <a:lstStyle/>
          <a:p>
            <a:pPr marL="457200" indent="-457200">
              <a:buFont typeface="+mj-lt"/>
              <a:buAutoNum type="arabicPeriod"/>
            </a:pPr>
            <a:r>
              <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Use Unclear Language to Your Advantage</a:t>
            </a:r>
          </a:p>
          <a:p>
            <a:pPr marL="457200" indent="-457200">
              <a:buFont typeface="+mj-lt"/>
              <a:buAutoNum type="arabicPeriod"/>
            </a:pPr>
            <a:endPar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endParaRPr>
          </a:p>
          <a:p>
            <a:pPr marL="457200" indent="-457200">
              <a:buFont typeface="+mj-lt"/>
              <a:buAutoNum type="arabicPeriod"/>
            </a:pPr>
            <a:r>
              <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Reduce statute of limitations</a:t>
            </a:r>
          </a:p>
          <a:p>
            <a:pPr marL="457200" indent="-457200">
              <a:buFont typeface="+mj-lt"/>
              <a:buAutoNum type="arabicPeriod"/>
            </a:pPr>
            <a:endPar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endParaRPr>
          </a:p>
          <a:p>
            <a:pPr marL="457200" indent="-457200">
              <a:buFont typeface="+mj-lt"/>
              <a:buAutoNum type="arabicPeriod"/>
            </a:pPr>
            <a:r>
              <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Cap (or no cap) on damages</a:t>
            </a:r>
          </a:p>
        </p:txBody>
      </p:sp>
      <p:sp>
        <p:nvSpPr>
          <p:cNvPr id="4" name="Footer Placeholder 3">
            <a:extLst>
              <a:ext uri="{FF2B5EF4-FFF2-40B4-BE49-F238E27FC236}">
                <a16:creationId xmlns:a16="http://schemas.microsoft.com/office/drawing/2014/main" id="{FA1A5AFC-EE15-0F20-D06D-03C689BFEE66}"/>
              </a:ext>
            </a:extLst>
          </p:cNvPr>
          <p:cNvSpPr>
            <a:spLocks noGrp="1"/>
          </p:cNvSpPr>
          <p:nvPr>
            <p:ph type="ftr" sz="quarter" idx="11"/>
          </p:nvPr>
        </p:nvSpPr>
        <p:spPr>
          <a:xfrm>
            <a:off x="10400174" y="6590501"/>
            <a:ext cx="1898086" cy="317493"/>
          </a:xfrm>
        </p:spPr>
        <p:txBody>
          <a:bodyPr/>
          <a:lstStyle/>
          <a:p>
            <a:r>
              <a:rPr lang="en-US" dirty="0"/>
              <a:t>Copyrighted. 2023 Jared Tingey.</a:t>
            </a:r>
          </a:p>
        </p:txBody>
      </p:sp>
    </p:spTree>
    <p:extLst>
      <p:ext uri="{BB962C8B-B14F-4D97-AF65-F5344CB8AC3E}">
        <p14:creationId xmlns:p14="http://schemas.microsoft.com/office/powerpoint/2010/main" val="15102959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6710" y="425900"/>
            <a:ext cx="10838576" cy="3170099"/>
          </a:xfrm>
          <a:prstGeom prst="rect">
            <a:avLst/>
          </a:prstGeom>
          <a:solidFill>
            <a:schemeClr val="accent1">
              <a:lumMod val="75000"/>
            </a:schemeClr>
          </a:solidFill>
          <a:ln w="28575">
            <a:solidFill>
              <a:schemeClr val="tx1">
                <a:lumMod val="95000"/>
                <a:lumOff val="5000"/>
              </a:schemeClr>
            </a:solidFill>
          </a:ln>
          <a:effectLst/>
        </p:spPr>
        <p:txBody>
          <a:bodyPr wrap="square" rtlCol="0">
            <a:spAutoFit/>
          </a:bodyPr>
          <a:lstStyle/>
          <a:p>
            <a:pPr algn="ctr"/>
            <a:r>
              <a:rPr lang="en-US" sz="40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Party Indemnifies You: </a:t>
            </a:r>
          </a:p>
          <a:p>
            <a:pPr algn="ctr"/>
            <a:r>
              <a:rPr lang="en-US" sz="40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Use “Arising Out of” or “Related to”</a:t>
            </a:r>
          </a:p>
          <a:p>
            <a:pPr algn="ctr"/>
            <a:endParaRPr lang="en-US" sz="40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endParaRPr>
          </a:p>
          <a:p>
            <a:pPr algn="ctr"/>
            <a:r>
              <a:rPr lang="en-US" sz="40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You Indemnify Other Party: </a:t>
            </a:r>
          </a:p>
          <a:p>
            <a:pPr algn="ctr"/>
            <a:r>
              <a:rPr lang="en-US" sz="40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Use “Caused by”</a:t>
            </a:r>
          </a:p>
        </p:txBody>
      </p:sp>
      <p:sp>
        <p:nvSpPr>
          <p:cNvPr id="4" name="Footer Placeholder 3">
            <a:extLst>
              <a:ext uri="{FF2B5EF4-FFF2-40B4-BE49-F238E27FC236}">
                <a16:creationId xmlns:a16="http://schemas.microsoft.com/office/drawing/2014/main" id="{F4CB37AF-9A82-240B-91D8-2BBF6F739571}"/>
              </a:ext>
            </a:extLst>
          </p:cNvPr>
          <p:cNvSpPr>
            <a:spLocks noGrp="1"/>
          </p:cNvSpPr>
          <p:nvPr>
            <p:ph type="ftr" sz="quarter" idx="11"/>
          </p:nvPr>
        </p:nvSpPr>
        <p:spPr>
          <a:xfrm>
            <a:off x="10442448" y="6583680"/>
            <a:ext cx="6297612" cy="365125"/>
          </a:xfrm>
        </p:spPr>
        <p:txBody>
          <a:bodyPr/>
          <a:lstStyle/>
          <a:p>
            <a:r>
              <a:rPr lang="en-US" dirty="0"/>
              <a:t>Copyrighted. 2023 Jared Tingey.</a:t>
            </a:r>
          </a:p>
        </p:txBody>
      </p:sp>
      <p:pic>
        <p:nvPicPr>
          <p:cNvPr id="3076" name="Picture 4">
            <a:hlinkClick r:id="rId3"/>
            <a:extLst>
              <a:ext uri="{FF2B5EF4-FFF2-40B4-BE49-F238E27FC236}">
                <a16:creationId xmlns:a16="http://schemas.microsoft.com/office/drawing/2014/main" id="{C66C928D-B8DA-F7AA-C4C8-DFA3A95EF1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79288" y="-479425"/>
            <a:ext cx="114300" cy="114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5EA3B48-F954-0638-710F-68AE9CC573F1}"/>
              </a:ext>
            </a:extLst>
          </p:cNvPr>
          <p:cNvSpPr txBox="1"/>
          <p:nvPr/>
        </p:nvSpPr>
        <p:spPr>
          <a:xfrm>
            <a:off x="676710" y="3657699"/>
            <a:ext cx="10881360" cy="3108543"/>
          </a:xfrm>
          <a:prstGeom prst="rect">
            <a:avLst/>
          </a:prstGeom>
          <a:solidFill>
            <a:schemeClr val="accent1">
              <a:lumMod val="75000"/>
            </a:schemeClr>
          </a:solidFill>
          <a:ln w="28575">
            <a:solidFill>
              <a:schemeClr val="tx1"/>
            </a:solidFill>
          </a:ln>
        </p:spPr>
        <p:txBody>
          <a:bodyPr wrap="square" rtlCol="0">
            <a:spAutoFit/>
          </a:bodyPr>
          <a:lstStyle/>
          <a:p>
            <a:pPr marL="914400" lvl="1" indent="-457200">
              <a:buFont typeface="Arial" panose="020B0604020202020204" pitchFamily="34" charset="0"/>
              <a:buChar char="•"/>
            </a:pPr>
            <a:r>
              <a:rPr lang="en-US" sz="2800" dirty="0">
                <a:solidFill>
                  <a:schemeClr val="bg1"/>
                </a:solidFill>
                <a:effectLst>
                  <a:outerShdw blurRad="63500" dist="50800" dir="5400000" algn="ctr" rotWithShape="0">
                    <a:schemeClr val="tx1"/>
                  </a:outerShdw>
                </a:effectLst>
                <a:latin typeface="Verdana" panose="020B0604030504040204" pitchFamily="34" charset="0"/>
                <a:ea typeface="Verdana" panose="020B0604030504040204" pitchFamily="34" charset="0"/>
              </a:rPr>
              <a:t>“Ordinarily understood to mean originating from, incident to, or in connection with the item in question.”</a:t>
            </a:r>
          </a:p>
          <a:p>
            <a:pPr marL="914400" lvl="1" indent="-457200">
              <a:buFont typeface="Arial" panose="020B0604020202020204" pitchFamily="34" charset="0"/>
              <a:buChar char="•"/>
            </a:pPr>
            <a:endParaRPr lang="en-US" sz="2800" dirty="0">
              <a:solidFill>
                <a:schemeClr val="bg1"/>
              </a:solidFill>
              <a:effectLst>
                <a:outerShdw blurRad="63500" dist="50800" dir="5400000" algn="ctr" rotWithShape="0">
                  <a:schemeClr val="tx1"/>
                </a:outerShdw>
              </a:effectLst>
              <a:latin typeface="Verdana" panose="020B0604030504040204" pitchFamily="34" charset="0"/>
              <a:ea typeface="Verdana" panose="020B0604030504040204" pitchFamily="34" charset="0"/>
            </a:endParaRPr>
          </a:p>
          <a:p>
            <a:pPr marL="914400" lvl="1" indent="-457200">
              <a:buFont typeface="Arial" panose="020B0604020202020204" pitchFamily="34" charset="0"/>
              <a:buChar char="•"/>
            </a:pPr>
            <a:r>
              <a:rPr lang="en-US" sz="2800" dirty="0">
                <a:solidFill>
                  <a:schemeClr val="bg1"/>
                </a:solidFill>
                <a:effectLst>
                  <a:outerShdw blurRad="63500" dist="50800" dir="5400000" algn="ctr" rotWithShape="0">
                    <a:schemeClr val="tx1"/>
                  </a:outerShdw>
                </a:effectLst>
                <a:latin typeface="Verdana" panose="020B0604030504040204" pitchFamily="34" charset="0"/>
                <a:ea typeface="Verdana" panose="020B0604030504040204" pitchFamily="34" charset="0"/>
              </a:rPr>
              <a:t>Some nexus must exist, but do not have to prove the damage was “caused by”</a:t>
            </a:r>
          </a:p>
          <a:p>
            <a:pPr lvl="2"/>
            <a:endParaRPr lang="en-US" sz="2800" dirty="0">
              <a:solidFill>
                <a:srgbClr val="FFFF00"/>
              </a:solidFill>
              <a:effectLst>
                <a:outerShdw blurRad="50800" dist="50800" dir="5400000" algn="ctr" rotWithShape="0">
                  <a:schemeClr val="tx1"/>
                </a:outerShdw>
              </a:effectLst>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7478367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5750" y="133982"/>
            <a:ext cx="10881360" cy="707886"/>
          </a:xfrm>
          <a:prstGeom prst="rect">
            <a:avLst/>
          </a:prstGeom>
          <a:solidFill>
            <a:schemeClr val="accent1">
              <a:lumMod val="75000"/>
            </a:schemeClr>
          </a:solidFill>
          <a:ln w="28575">
            <a:solidFill>
              <a:schemeClr val="tx1">
                <a:lumMod val="95000"/>
                <a:lumOff val="5000"/>
              </a:schemeClr>
            </a:solidFill>
          </a:ln>
          <a:effectLst/>
        </p:spPr>
        <p:txBody>
          <a:bodyPr wrap="square" rtlCol="0">
            <a:spAutoFit/>
          </a:bodyPr>
          <a:lstStyle/>
          <a:p>
            <a:pPr algn="ctr"/>
            <a:r>
              <a:rPr lang="en-US" sz="40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Parties Requiring City to Indemnify</a:t>
            </a:r>
          </a:p>
        </p:txBody>
      </p:sp>
      <p:sp>
        <p:nvSpPr>
          <p:cNvPr id="3" name="TextBox 2"/>
          <p:cNvSpPr txBox="1"/>
          <p:nvPr/>
        </p:nvSpPr>
        <p:spPr>
          <a:xfrm>
            <a:off x="667662" y="1214164"/>
            <a:ext cx="10881360" cy="5262979"/>
          </a:xfrm>
          <a:prstGeom prst="rect">
            <a:avLst/>
          </a:prstGeom>
          <a:solidFill>
            <a:schemeClr val="accent1">
              <a:lumMod val="75000"/>
            </a:schemeClr>
          </a:solidFill>
          <a:ln w="28575">
            <a:solidFill>
              <a:schemeClr val="tx1"/>
            </a:solidFill>
          </a:ln>
        </p:spPr>
        <p:txBody>
          <a:bodyPr wrap="square" rtlCol="0">
            <a:spAutoFit/>
          </a:bodyPr>
          <a:lstStyle/>
          <a:p>
            <a:r>
              <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Reduction of Statute of Limitations</a:t>
            </a:r>
          </a:p>
          <a:p>
            <a:pPr lvl="2"/>
            <a:endPar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endParaRPr>
          </a:p>
          <a:p>
            <a:pPr lvl="2"/>
            <a:r>
              <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Utah Statute of Limitations:	</a:t>
            </a:r>
          </a:p>
          <a:p>
            <a:pPr marL="1371600" lvl="2" indent="-457200">
              <a:buFont typeface="Arial" panose="020B0604020202020204" pitchFamily="34" charset="0"/>
              <a:buChar char="•"/>
            </a:pPr>
            <a:r>
              <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Written contract – 6 years</a:t>
            </a:r>
          </a:p>
          <a:p>
            <a:pPr marL="1371600" lvl="2" indent="-457200">
              <a:buFont typeface="Arial" panose="020B0604020202020204" pitchFamily="34" charset="0"/>
              <a:buChar char="•"/>
            </a:pPr>
            <a:r>
              <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Oral contract – 4 years</a:t>
            </a:r>
          </a:p>
          <a:p>
            <a:pPr marL="1371600" lvl="2" indent="-457200">
              <a:buFont typeface="Arial" panose="020B0604020202020204" pitchFamily="34" charset="0"/>
              <a:buChar char="•"/>
            </a:pPr>
            <a:r>
              <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Wrongful death – 2 years</a:t>
            </a:r>
          </a:p>
          <a:p>
            <a:pPr marL="1371600" lvl="2" indent="-457200">
              <a:buFont typeface="Arial" panose="020B0604020202020204" pitchFamily="34" charset="0"/>
              <a:buChar char="•"/>
            </a:pPr>
            <a:r>
              <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Personal property damages – 3 years</a:t>
            </a:r>
          </a:p>
          <a:p>
            <a:pPr marL="1371600" lvl="2" indent="-457200">
              <a:buFont typeface="Arial" panose="020B0604020202020204" pitchFamily="34" charset="0"/>
              <a:buChar char="•"/>
            </a:pPr>
            <a:endPar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endParaRPr>
          </a:p>
          <a:p>
            <a:pPr marL="457200" indent="-457200">
              <a:buFont typeface="Arial" panose="020B0604020202020204" pitchFamily="34" charset="0"/>
              <a:buChar char="•"/>
            </a:pPr>
            <a:r>
              <a:rPr lang="en-US" sz="2800" dirty="0">
                <a:solidFill>
                  <a:srgbClr val="FFFF00"/>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If another party is indemnifying you, always extend the contract beyond the termination date of the contract or performance (survivability) to last until all SOL’s have expired.</a:t>
            </a:r>
          </a:p>
        </p:txBody>
      </p:sp>
      <p:sp>
        <p:nvSpPr>
          <p:cNvPr id="4" name="Footer Placeholder 3">
            <a:extLst>
              <a:ext uri="{FF2B5EF4-FFF2-40B4-BE49-F238E27FC236}">
                <a16:creationId xmlns:a16="http://schemas.microsoft.com/office/drawing/2014/main" id="{F10AD051-8DB9-E610-7D5A-A7673F605F80}"/>
              </a:ext>
            </a:extLst>
          </p:cNvPr>
          <p:cNvSpPr>
            <a:spLocks noGrp="1"/>
          </p:cNvSpPr>
          <p:nvPr>
            <p:ph type="ftr" sz="quarter" idx="11"/>
          </p:nvPr>
        </p:nvSpPr>
        <p:spPr>
          <a:xfrm>
            <a:off x="10433731" y="6632786"/>
            <a:ext cx="1881308" cy="267159"/>
          </a:xfrm>
        </p:spPr>
        <p:txBody>
          <a:bodyPr/>
          <a:lstStyle/>
          <a:p>
            <a:r>
              <a:rPr lang="en-US" dirty="0"/>
              <a:t>Copyrighted. 2023 Jared Tingey.</a:t>
            </a:r>
          </a:p>
        </p:txBody>
      </p:sp>
    </p:spTree>
    <p:extLst>
      <p:ext uri="{BB962C8B-B14F-4D97-AF65-F5344CB8AC3E}">
        <p14:creationId xmlns:p14="http://schemas.microsoft.com/office/powerpoint/2010/main" val="11886328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5317" y="436707"/>
            <a:ext cx="10881360" cy="707886"/>
          </a:xfrm>
          <a:prstGeom prst="rect">
            <a:avLst/>
          </a:prstGeom>
          <a:solidFill>
            <a:schemeClr val="accent1">
              <a:lumMod val="75000"/>
            </a:schemeClr>
          </a:solidFill>
          <a:ln w="28575">
            <a:solidFill>
              <a:schemeClr val="tx1">
                <a:lumMod val="95000"/>
                <a:lumOff val="5000"/>
              </a:schemeClr>
            </a:solidFill>
          </a:ln>
          <a:effectLst/>
        </p:spPr>
        <p:txBody>
          <a:bodyPr wrap="square" rtlCol="0">
            <a:spAutoFit/>
          </a:bodyPr>
          <a:lstStyle/>
          <a:p>
            <a:pPr algn="ctr"/>
            <a:r>
              <a:rPr lang="en-US" sz="40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Parties Requiring City to Indemnify</a:t>
            </a:r>
          </a:p>
        </p:txBody>
      </p:sp>
      <p:sp>
        <p:nvSpPr>
          <p:cNvPr id="3" name="TextBox 2"/>
          <p:cNvSpPr txBox="1"/>
          <p:nvPr/>
        </p:nvSpPr>
        <p:spPr>
          <a:xfrm>
            <a:off x="655317" y="1369807"/>
            <a:ext cx="10881360" cy="5262979"/>
          </a:xfrm>
          <a:prstGeom prst="rect">
            <a:avLst/>
          </a:prstGeom>
          <a:solidFill>
            <a:schemeClr val="accent1">
              <a:lumMod val="75000"/>
            </a:schemeClr>
          </a:solidFill>
          <a:ln w="28575">
            <a:solidFill>
              <a:schemeClr val="tx1"/>
            </a:solidFill>
          </a:ln>
        </p:spPr>
        <p:txBody>
          <a:bodyPr wrap="square" rtlCol="0">
            <a:spAutoFit/>
          </a:bodyPr>
          <a:lstStyle/>
          <a:p>
            <a:pPr marL="457200" indent="-457200">
              <a:buFont typeface="+mj-lt"/>
              <a:buAutoNum type="arabicPeriod"/>
            </a:pPr>
            <a:r>
              <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Reduction of Statute of Limitations (</a:t>
            </a:r>
            <a:r>
              <a:rPr lang="en-US" sz="2800" dirty="0">
                <a:solidFill>
                  <a:srgbClr val="FFFF00"/>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in cases where you must indemnify someone else</a:t>
            </a:r>
            <a:r>
              <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a:t>
            </a:r>
          </a:p>
          <a:p>
            <a:pPr marL="457200" indent="-457200">
              <a:buFont typeface="+mj-lt"/>
              <a:buAutoNum type="arabicPeriod"/>
            </a:pPr>
            <a:endPar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endParaRPr>
          </a:p>
          <a:p>
            <a:pPr marL="971550" lvl="1" indent="-514350">
              <a:buFont typeface="+mj-lt"/>
              <a:buAutoNum type="alphaLcParenR"/>
            </a:pPr>
            <a:r>
              <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“Parties may contractually limit the time in which to bring an action in contract to a period shorter than that of the applicable statute of limitations, so long as the limitation is </a:t>
            </a:r>
            <a:r>
              <a:rPr lang="en-US" sz="2800" dirty="0">
                <a:solidFill>
                  <a:srgbClr val="FFFF00"/>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reasonable</a:t>
            </a:r>
            <a:r>
              <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 – Wallace v. C.R. Eng., Inc., 2018 U.S. Dist. LEXIS 60813</a:t>
            </a:r>
          </a:p>
          <a:p>
            <a:pPr marL="971550" lvl="1" indent="-514350">
              <a:buFont typeface="+mj-lt"/>
              <a:buAutoNum type="alphaLcParenR"/>
            </a:pPr>
            <a:endPar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endParaRPr>
          </a:p>
          <a:p>
            <a:pPr marL="971550" lvl="1" indent="-514350">
              <a:buFont typeface="+mj-lt"/>
              <a:buAutoNum type="alphaLcParenR"/>
            </a:pPr>
            <a:r>
              <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Reasonable: “period of </a:t>
            </a:r>
            <a:r>
              <a:rPr lang="en-US" sz="2800" dirty="0">
                <a:solidFill>
                  <a:srgbClr val="FFFF00"/>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thirty days</a:t>
            </a:r>
            <a:r>
              <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 was not unreasonable”; “</a:t>
            </a:r>
            <a:r>
              <a:rPr lang="en-US" sz="2800" dirty="0">
                <a:solidFill>
                  <a:srgbClr val="FFFF00"/>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six-month</a:t>
            </a:r>
            <a:r>
              <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 limitations period was not unreasonable and was enforceable.”</a:t>
            </a:r>
          </a:p>
        </p:txBody>
      </p:sp>
      <p:sp>
        <p:nvSpPr>
          <p:cNvPr id="4" name="Footer Placeholder 3">
            <a:extLst>
              <a:ext uri="{FF2B5EF4-FFF2-40B4-BE49-F238E27FC236}">
                <a16:creationId xmlns:a16="http://schemas.microsoft.com/office/drawing/2014/main" id="{E86E4F57-3EA2-C428-7200-3172079862C6}"/>
              </a:ext>
            </a:extLst>
          </p:cNvPr>
          <p:cNvSpPr>
            <a:spLocks noGrp="1"/>
          </p:cNvSpPr>
          <p:nvPr>
            <p:ph type="ftr" sz="quarter" idx="11"/>
          </p:nvPr>
        </p:nvSpPr>
        <p:spPr>
          <a:xfrm>
            <a:off x="10344150" y="6632786"/>
            <a:ext cx="1864530" cy="225214"/>
          </a:xfrm>
        </p:spPr>
        <p:txBody>
          <a:bodyPr/>
          <a:lstStyle/>
          <a:p>
            <a:r>
              <a:rPr lang="en-US" dirty="0"/>
              <a:t>Copyrighted. 2023 Jared Tingey.</a:t>
            </a:r>
          </a:p>
        </p:txBody>
      </p:sp>
    </p:spTree>
    <p:extLst>
      <p:ext uri="{BB962C8B-B14F-4D97-AF65-F5344CB8AC3E}">
        <p14:creationId xmlns:p14="http://schemas.microsoft.com/office/powerpoint/2010/main" val="19779773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5320" y="423170"/>
            <a:ext cx="10881360" cy="707886"/>
          </a:xfrm>
          <a:prstGeom prst="rect">
            <a:avLst/>
          </a:prstGeom>
          <a:solidFill>
            <a:schemeClr val="accent1">
              <a:lumMod val="75000"/>
            </a:schemeClr>
          </a:solidFill>
          <a:ln w="28575">
            <a:solidFill>
              <a:schemeClr val="tx1">
                <a:lumMod val="95000"/>
                <a:lumOff val="5000"/>
              </a:schemeClr>
            </a:solidFill>
          </a:ln>
          <a:effectLst/>
        </p:spPr>
        <p:txBody>
          <a:bodyPr wrap="square" rtlCol="0">
            <a:spAutoFit/>
          </a:bodyPr>
          <a:lstStyle/>
          <a:p>
            <a:pPr algn="ctr"/>
            <a:r>
              <a:rPr lang="en-US" sz="40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Parties Requiring City to Indemnify</a:t>
            </a:r>
          </a:p>
        </p:txBody>
      </p:sp>
      <p:sp>
        <p:nvSpPr>
          <p:cNvPr id="3" name="TextBox 2"/>
          <p:cNvSpPr txBox="1"/>
          <p:nvPr/>
        </p:nvSpPr>
        <p:spPr>
          <a:xfrm>
            <a:off x="655320" y="1899382"/>
            <a:ext cx="10881360" cy="4647426"/>
          </a:xfrm>
          <a:prstGeom prst="rect">
            <a:avLst/>
          </a:prstGeom>
          <a:solidFill>
            <a:schemeClr val="accent1">
              <a:lumMod val="75000"/>
            </a:schemeClr>
          </a:solidFill>
          <a:ln w="28575">
            <a:solidFill>
              <a:schemeClr val="tx1"/>
            </a:solidFill>
          </a:ln>
        </p:spPr>
        <p:txBody>
          <a:bodyPr wrap="square" rtlCol="0">
            <a:spAutoFit/>
          </a:bodyPr>
          <a:lstStyle/>
          <a:p>
            <a:r>
              <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Governmental Immunity Act Caps:</a:t>
            </a:r>
          </a:p>
          <a:p>
            <a:pPr marL="914400" lvl="1" indent="-457200">
              <a:buFont typeface="Arial" panose="020B0604020202020204" pitchFamily="34" charset="0"/>
              <a:buChar char="•"/>
            </a:pPr>
            <a:endParaRPr lang="en-US" sz="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endParaRPr>
          </a:p>
          <a:p>
            <a:pPr marL="914400" lvl="1" indent="-457200">
              <a:buFont typeface="Arial" panose="020B0604020202020204" pitchFamily="34" charset="0"/>
              <a:buChar char="•"/>
            </a:pPr>
            <a:r>
              <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Personal Injury: </a:t>
            </a:r>
          </a:p>
          <a:p>
            <a:pPr marL="1371600" lvl="2" indent="-457200">
              <a:buFont typeface="Arial" panose="020B0604020202020204" pitchFamily="34" charset="0"/>
              <a:buChar char="•"/>
            </a:pPr>
            <a:r>
              <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$827,000 per person per occurrence</a:t>
            </a:r>
          </a:p>
          <a:p>
            <a:pPr marL="1371600" lvl="2" indent="-457200">
              <a:buFont typeface="Arial" panose="020B0604020202020204" pitchFamily="34" charset="0"/>
              <a:buChar char="•"/>
            </a:pPr>
            <a:r>
              <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$3,329,100 aggregate per occurrence</a:t>
            </a:r>
          </a:p>
          <a:p>
            <a:pPr marL="914400" lvl="1" indent="-457200">
              <a:buFont typeface="Arial" panose="020B0604020202020204" pitchFamily="34" charset="0"/>
              <a:buChar char="•"/>
            </a:pPr>
            <a:r>
              <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Property Damage:</a:t>
            </a:r>
          </a:p>
          <a:p>
            <a:pPr marL="1371600" lvl="2" indent="-457200">
              <a:buFont typeface="Arial" panose="020B0604020202020204" pitchFamily="34" charset="0"/>
              <a:buChar char="•"/>
            </a:pPr>
            <a:r>
              <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$326,200 per occurrence</a:t>
            </a:r>
          </a:p>
          <a:p>
            <a:pPr lvl="1"/>
            <a:endParaRPr lang="en-US" sz="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endParaRPr>
          </a:p>
          <a:p>
            <a:pPr lvl="1"/>
            <a:r>
              <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Example: “In no event shall the City be responsible to indemnify contractor for any liability or loss in an amount greater than $250,000 or the cost of goods or services provided, whichever is less.”</a:t>
            </a:r>
          </a:p>
        </p:txBody>
      </p:sp>
      <p:sp>
        <p:nvSpPr>
          <p:cNvPr id="4" name="Footer Placeholder 3">
            <a:extLst>
              <a:ext uri="{FF2B5EF4-FFF2-40B4-BE49-F238E27FC236}">
                <a16:creationId xmlns:a16="http://schemas.microsoft.com/office/drawing/2014/main" id="{89873A31-C52B-9EF5-E813-C59F79D0F61F}"/>
              </a:ext>
            </a:extLst>
          </p:cNvPr>
          <p:cNvSpPr>
            <a:spLocks noGrp="1"/>
          </p:cNvSpPr>
          <p:nvPr>
            <p:ph type="ftr" sz="quarter" idx="11"/>
          </p:nvPr>
        </p:nvSpPr>
        <p:spPr>
          <a:xfrm>
            <a:off x="10408563" y="6641175"/>
            <a:ext cx="1889697" cy="216825"/>
          </a:xfrm>
        </p:spPr>
        <p:txBody>
          <a:bodyPr/>
          <a:lstStyle/>
          <a:p>
            <a:r>
              <a:rPr lang="en-US" dirty="0"/>
              <a:t>Copyrighted. 2023 Jared Tingey.</a:t>
            </a:r>
          </a:p>
        </p:txBody>
      </p:sp>
      <p:sp>
        <p:nvSpPr>
          <p:cNvPr id="5" name="TextBox 4">
            <a:extLst>
              <a:ext uri="{FF2B5EF4-FFF2-40B4-BE49-F238E27FC236}">
                <a16:creationId xmlns:a16="http://schemas.microsoft.com/office/drawing/2014/main" id="{41DB1C8E-A6AC-B083-00C4-7681A7E37FBA}"/>
              </a:ext>
            </a:extLst>
          </p:cNvPr>
          <p:cNvSpPr txBox="1"/>
          <p:nvPr/>
        </p:nvSpPr>
        <p:spPr>
          <a:xfrm>
            <a:off x="655320" y="1281795"/>
            <a:ext cx="10881360" cy="523220"/>
          </a:xfrm>
          <a:prstGeom prst="rect">
            <a:avLst/>
          </a:prstGeom>
          <a:solidFill>
            <a:schemeClr val="accent1">
              <a:lumMod val="75000"/>
            </a:schemeClr>
          </a:solidFill>
        </p:spPr>
        <p:txBody>
          <a:bodyPr wrap="square" rtlCol="0">
            <a:spAutoFit/>
          </a:bodyPr>
          <a:lstStyle/>
          <a:p>
            <a:r>
              <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Limitation of Liability (Caps) ≠ Indemnification</a:t>
            </a:r>
          </a:p>
        </p:txBody>
      </p:sp>
    </p:spTree>
    <p:extLst>
      <p:ext uri="{BB962C8B-B14F-4D97-AF65-F5344CB8AC3E}">
        <p14:creationId xmlns:p14="http://schemas.microsoft.com/office/powerpoint/2010/main" val="13471104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C9FD86A-225F-E43C-714D-DFB36556E8E5}"/>
              </a:ext>
            </a:extLst>
          </p:cNvPr>
          <p:cNvSpPr>
            <a:spLocks noGrp="1"/>
          </p:cNvSpPr>
          <p:nvPr>
            <p:ph type="ftr" sz="quarter" idx="11"/>
          </p:nvPr>
        </p:nvSpPr>
        <p:spPr>
          <a:xfrm>
            <a:off x="10425341" y="6632786"/>
            <a:ext cx="1864530" cy="267159"/>
          </a:xfrm>
        </p:spPr>
        <p:txBody>
          <a:bodyPr/>
          <a:lstStyle/>
          <a:p>
            <a:r>
              <a:rPr lang="en-US" dirty="0"/>
              <a:t>Copyrighted. 2023 Jared Tingey. </a:t>
            </a:r>
          </a:p>
        </p:txBody>
      </p:sp>
      <p:pic>
        <p:nvPicPr>
          <p:cNvPr id="7170" name="Picture 2" descr="Is there a time limit for you to sue someone in | AskLegal.my">
            <a:extLst>
              <a:ext uri="{FF2B5EF4-FFF2-40B4-BE49-F238E27FC236}">
                <a16:creationId xmlns:a16="http://schemas.microsoft.com/office/drawing/2014/main" id="{C2B97D95-E417-872D-199B-5C93B2EAB3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313" y="1404997"/>
            <a:ext cx="4010138" cy="533552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3119007-F12C-7700-21E6-934F4DC05328}"/>
              </a:ext>
            </a:extLst>
          </p:cNvPr>
          <p:cNvSpPr txBox="1"/>
          <p:nvPr/>
        </p:nvSpPr>
        <p:spPr>
          <a:xfrm>
            <a:off x="581530" y="462695"/>
            <a:ext cx="10881360" cy="707886"/>
          </a:xfrm>
          <a:prstGeom prst="rect">
            <a:avLst/>
          </a:prstGeom>
          <a:solidFill>
            <a:schemeClr val="accent1">
              <a:lumMod val="75000"/>
            </a:schemeClr>
          </a:solidFill>
          <a:ln w="28575">
            <a:solidFill>
              <a:schemeClr val="tx1">
                <a:lumMod val="95000"/>
                <a:lumOff val="5000"/>
              </a:schemeClr>
            </a:solidFill>
          </a:ln>
          <a:effectLst/>
        </p:spPr>
        <p:txBody>
          <a:bodyPr wrap="square" rtlCol="0">
            <a:spAutoFit/>
          </a:bodyPr>
          <a:lstStyle/>
          <a:p>
            <a:pPr algn="ctr"/>
            <a:r>
              <a:rPr lang="en-US" sz="40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rPr>
              <a:t>Questions?</a:t>
            </a:r>
          </a:p>
        </p:txBody>
      </p:sp>
      <p:sp>
        <p:nvSpPr>
          <p:cNvPr id="5" name="TextBox 4">
            <a:extLst>
              <a:ext uri="{FF2B5EF4-FFF2-40B4-BE49-F238E27FC236}">
                <a16:creationId xmlns:a16="http://schemas.microsoft.com/office/drawing/2014/main" id="{16840516-FB17-EF78-F97D-0316C561A60E}"/>
              </a:ext>
            </a:extLst>
          </p:cNvPr>
          <p:cNvSpPr txBox="1"/>
          <p:nvPr/>
        </p:nvSpPr>
        <p:spPr>
          <a:xfrm>
            <a:off x="5671117" y="3064134"/>
            <a:ext cx="5524200" cy="1815882"/>
          </a:xfrm>
          <a:prstGeom prst="rect">
            <a:avLst/>
          </a:prstGeom>
          <a:solidFill>
            <a:schemeClr val="accent1">
              <a:lumMod val="75000"/>
            </a:schemeClr>
          </a:solidFill>
          <a:ln w="28575">
            <a:solidFill>
              <a:schemeClr val="tx1"/>
            </a:solidFill>
          </a:ln>
        </p:spPr>
        <p:txBody>
          <a:bodyPr wrap="square" rtlCol="0">
            <a:spAutoFit/>
          </a:bodyPr>
          <a:lstStyle/>
          <a:p>
            <a:pPr marL="0" lvl="2" algn="ctr"/>
            <a:r>
              <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Jared Tingey</a:t>
            </a:r>
          </a:p>
          <a:p>
            <a:pPr marL="0" lvl="2" algn="ctr"/>
            <a:r>
              <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Work: 801-569-5161</a:t>
            </a:r>
          </a:p>
          <a:p>
            <a:pPr marL="0" lvl="2" algn="ctr"/>
            <a:r>
              <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Personal Cell: 801-540-9869</a:t>
            </a:r>
          </a:p>
          <a:p>
            <a:pPr marL="0" lvl="2" algn="ctr"/>
            <a:r>
              <a:rPr lang="en-US" sz="28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jaredtingey@gmail.com</a:t>
            </a:r>
          </a:p>
        </p:txBody>
      </p:sp>
    </p:spTree>
    <p:extLst>
      <p:ext uri="{BB962C8B-B14F-4D97-AF65-F5344CB8AC3E}">
        <p14:creationId xmlns:p14="http://schemas.microsoft.com/office/powerpoint/2010/main" val="4272739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F12FB750-0A3C-D58C-A39E-FF0C3B99CE72}"/>
              </a:ext>
            </a:extLst>
          </p:cNvPr>
          <p:cNvSpPr>
            <a:spLocks noGrp="1"/>
          </p:cNvSpPr>
          <p:nvPr>
            <p:ph type="ftr" sz="quarter" idx="11"/>
          </p:nvPr>
        </p:nvSpPr>
        <p:spPr>
          <a:xfrm>
            <a:off x="10445453" y="6542141"/>
            <a:ext cx="1914063" cy="460310"/>
          </a:xfrm>
        </p:spPr>
        <p:txBody>
          <a:bodyPr/>
          <a:lstStyle/>
          <a:p>
            <a:r>
              <a:rPr lang="en-US" dirty="0"/>
              <a:t>Copyrighted. 2023 Jared Tingey.</a:t>
            </a:r>
          </a:p>
        </p:txBody>
      </p:sp>
      <p:pic>
        <p:nvPicPr>
          <p:cNvPr id="11" name="Picture 10">
            <a:extLst>
              <a:ext uri="{FF2B5EF4-FFF2-40B4-BE49-F238E27FC236}">
                <a16:creationId xmlns:a16="http://schemas.microsoft.com/office/drawing/2014/main" id="{419965F9-9FF1-94EB-9156-EE3F8D0BDCC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20770931">
            <a:off x="984988" y="2269729"/>
            <a:ext cx="4798258" cy="3200400"/>
          </a:xfrm>
          <a:prstGeom prst="rect">
            <a:avLst/>
          </a:prstGeom>
          <a:ln w="28575">
            <a:solidFill>
              <a:schemeClr val="tx1"/>
            </a:solidFill>
          </a:ln>
        </p:spPr>
      </p:pic>
      <p:sp>
        <p:nvSpPr>
          <p:cNvPr id="16" name="TextBox 15">
            <a:extLst>
              <a:ext uri="{FF2B5EF4-FFF2-40B4-BE49-F238E27FC236}">
                <a16:creationId xmlns:a16="http://schemas.microsoft.com/office/drawing/2014/main" id="{CDEDD3E5-A0D8-8029-091E-45B3E9ADAC84}"/>
              </a:ext>
            </a:extLst>
          </p:cNvPr>
          <p:cNvSpPr txBox="1"/>
          <p:nvPr/>
        </p:nvSpPr>
        <p:spPr>
          <a:xfrm rot="20770931">
            <a:off x="132258" y="1265987"/>
            <a:ext cx="5579799" cy="954107"/>
          </a:xfrm>
          <a:prstGeom prst="rect">
            <a:avLst/>
          </a:prstGeom>
          <a:solidFill>
            <a:schemeClr val="accent1">
              <a:lumMod val="75000"/>
            </a:schemeClr>
          </a:solidFill>
          <a:ln w="28575">
            <a:solidFill>
              <a:schemeClr val="tx1"/>
            </a:solidFill>
          </a:ln>
        </p:spPr>
        <p:txBody>
          <a:bodyPr wrap="square" rtlCol="0">
            <a:spAutoFit/>
          </a:bodyPr>
          <a:lstStyle/>
          <a:p>
            <a:pPr algn="ctr"/>
            <a:r>
              <a:rPr lang="en-US" sz="28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2020 Wrangler National Finals Rodeo (Box Elder County)</a:t>
            </a:r>
          </a:p>
        </p:txBody>
      </p:sp>
      <p:pic>
        <p:nvPicPr>
          <p:cNvPr id="18" name="Picture 17">
            <a:extLst>
              <a:ext uri="{FF2B5EF4-FFF2-40B4-BE49-F238E27FC236}">
                <a16:creationId xmlns:a16="http://schemas.microsoft.com/office/drawing/2014/main" id="{BDF85D04-0F71-3CB4-5AA2-1F7A17CACAFD}"/>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1096868">
            <a:off x="6713425" y="1649706"/>
            <a:ext cx="4986036" cy="3311041"/>
          </a:xfrm>
          <a:prstGeom prst="rect">
            <a:avLst/>
          </a:prstGeom>
          <a:ln w="28575">
            <a:solidFill>
              <a:schemeClr val="tx1"/>
            </a:solidFill>
          </a:ln>
        </p:spPr>
      </p:pic>
      <p:sp>
        <p:nvSpPr>
          <p:cNvPr id="20" name="TextBox 19">
            <a:extLst>
              <a:ext uri="{FF2B5EF4-FFF2-40B4-BE49-F238E27FC236}">
                <a16:creationId xmlns:a16="http://schemas.microsoft.com/office/drawing/2014/main" id="{D3614D14-1DCC-E2A1-8DEB-9229AC4118C3}"/>
              </a:ext>
            </a:extLst>
          </p:cNvPr>
          <p:cNvSpPr txBox="1"/>
          <p:nvPr/>
        </p:nvSpPr>
        <p:spPr>
          <a:xfrm rot="1096868">
            <a:off x="8000389" y="678555"/>
            <a:ext cx="3589472" cy="954107"/>
          </a:xfrm>
          <a:prstGeom prst="rect">
            <a:avLst/>
          </a:prstGeom>
          <a:solidFill>
            <a:schemeClr val="accent1">
              <a:lumMod val="75000"/>
            </a:schemeClr>
          </a:solidFill>
          <a:ln w="28575">
            <a:solidFill>
              <a:schemeClr val="tx1"/>
            </a:solidFill>
          </a:ln>
        </p:spPr>
        <p:txBody>
          <a:bodyPr wrap="square" rtlCol="0">
            <a:spAutoFit/>
          </a:bodyPr>
          <a:lstStyle/>
          <a:p>
            <a:pPr algn="ctr"/>
            <a:r>
              <a:rPr lang="en-US" sz="28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2018 Fair Days</a:t>
            </a:r>
          </a:p>
          <a:p>
            <a:pPr algn="ctr"/>
            <a:r>
              <a:rPr lang="en-US" sz="28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(Wasatch County)</a:t>
            </a:r>
          </a:p>
        </p:txBody>
      </p:sp>
    </p:spTree>
    <p:extLst>
      <p:ext uri="{BB962C8B-B14F-4D97-AF65-F5344CB8AC3E}">
        <p14:creationId xmlns:p14="http://schemas.microsoft.com/office/powerpoint/2010/main" val="3843331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3FDD158-8467-5A33-039B-9980BB85FAD7}"/>
              </a:ext>
            </a:extLst>
          </p:cNvPr>
          <p:cNvSpPr>
            <a:spLocks noGrp="1"/>
          </p:cNvSpPr>
          <p:nvPr>
            <p:ph type="ftr" sz="quarter" idx="11"/>
          </p:nvPr>
        </p:nvSpPr>
        <p:spPr>
          <a:xfrm>
            <a:off x="10413005" y="6586929"/>
            <a:ext cx="6297612" cy="365125"/>
          </a:xfrm>
        </p:spPr>
        <p:txBody>
          <a:bodyPr/>
          <a:lstStyle/>
          <a:p>
            <a:r>
              <a:rPr lang="en-US" dirty="0"/>
              <a:t>Copyrighted. 2023 Jared Tingey.</a:t>
            </a:r>
          </a:p>
        </p:txBody>
      </p:sp>
      <p:sp>
        <p:nvSpPr>
          <p:cNvPr id="3" name="TextBox 2">
            <a:extLst>
              <a:ext uri="{FF2B5EF4-FFF2-40B4-BE49-F238E27FC236}">
                <a16:creationId xmlns:a16="http://schemas.microsoft.com/office/drawing/2014/main" id="{CD12D207-87D2-BB49-B666-679991C8653C}"/>
              </a:ext>
            </a:extLst>
          </p:cNvPr>
          <p:cNvSpPr txBox="1"/>
          <p:nvPr/>
        </p:nvSpPr>
        <p:spPr>
          <a:xfrm>
            <a:off x="655316" y="442504"/>
            <a:ext cx="10881360" cy="707886"/>
          </a:xfrm>
          <a:prstGeom prst="rect">
            <a:avLst/>
          </a:prstGeom>
          <a:solidFill>
            <a:schemeClr val="accent1">
              <a:lumMod val="75000"/>
            </a:schemeClr>
          </a:solidFill>
          <a:ln w="28575">
            <a:solidFill>
              <a:schemeClr val="tx1"/>
            </a:solidFill>
          </a:ln>
        </p:spPr>
        <p:txBody>
          <a:bodyPr wrap="square" rtlCol="0">
            <a:spAutoFit/>
          </a:bodyPr>
          <a:lstStyle/>
          <a:p>
            <a:pPr algn="ctr"/>
            <a:r>
              <a:rPr lang="en-US" sz="40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Cunningham v. Weber County</a:t>
            </a:r>
          </a:p>
        </p:txBody>
      </p:sp>
      <p:sp>
        <p:nvSpPr>
          <p:cNvPr id="4" name="TextBox 3">
            <a:extLst>
              <a:ext uri="{FF2B5EF4-FFF2-40B4-BE49-F238E27FC236}">
                <a16:creationId xmlns:a16="http://schemas.microsoft.com/office/drawing/2014/main" id="{EF92BA69-756E-326E-09C0-ABAA6C9BDF14}"/>
              </a:ext>
            </a:extLst>
          </p:cNvPr>
          <p:cNvSpPr txBox="1"/>
          <p:nvPr/>
        </p:nvSpPr>
        <p:spPr>
          <a:xfrm>
            <a:off x="655316" y="1366119"/>
            <a:ext cx="10881360" cy="5262979"/>
          </a:xfrm>
          <a:prstGeom prst="rect">
            <a:avLst/>
          </a:prstGeom>
          <a:solidFill>
            <a:schemeClr val="accent1">
              <a:lumMod val="75000"/>
            </a:schemeClr>
          </a:solidFill>
          <a:ln w="28575">
            <a:solidFill>
              <a:schemeClr val="tx1"/>
            </a:solidFill>
          </a:ln>
        </p:spPr>
        <p:txBody>
          <a:bodyPr wrap="square" rtlCol="0">
            <a:spAutoFit/>
          </a:bodyPr>
          <a:lstStyle/>
          <a:p>
            <a:pPr marL="457200" indent="-457200">
              <a:buFont typeface="Arial" panose="020B0604020202020204" pitchFamily="34" charset="0"/>
              <a:buChar char="•"/>
            </a:pPr>
            <a:r>
              <a:rPr lang="en-US" sz="28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Layton City firefighter paid by Layton City to attend SWAT training conducted by Weber County. </a:t>
            </a:r>
          </a:p>
          <a:p>
            <a:pPr marL="457200" indent="-457200">
              <a:buFont typeface="Arial" panose="020B0604020202020204" pitchFamily="34" charset="0"/>
              <a:buChar char="•"/>
            </a:pPr>
            <a:endParaRPr lang="en-US" sz="28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endParaRPr>
          </a:p>
          <a:p>
            <a:pPr marL="457200" indent="-457200">
              <a:buFont typeface="Arial" panose="020B0604020202020204" pitchFamily="34" charset="0"/>
              <a:buChar char="•"/>
            </a:pPr>
            <a:r>
              <a:rPr lang="en-US" sz="28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Cunningham signs release</a:t>
            </a:r>
          </a:p>
          <a:p>
            <a:pPr marL="457200" indent="-457200">
              <a:buFont typeface="Arial" panose="020B0604020202020204" pitchFamily="34" charset="0"/>
              <a:buChar char="•"/>
            </a:pPr>
            <a:endParaRPr lang="en-US" sz="28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endParaRPr>
          </a:p>
          <a:p>
            <a:pPr marL="457200" indent="-457200">
              <a:buFont typeface="Arial" panose="020B0604020202020204" pitchFamily="34" charset="0"/>
              <a:buChar char="•"/>
            </a:pPr>
            <a:r>
              <a:rPr lang="en-US" sz="28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WC trainer told Cunningham to stand too close to an explosive; Cunningham injured </a:t>
            </a:r>
          </a:p>
          <a:p>
            <a:endParaRPr lang="en-US" sz="28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endParaRPr>
          </a:p>
          <a:p>
            <a:pPr marL="457200" indent="-457200">
              <a:buFont typeface="Arial" panose="020B0604020202020204" pitchFamily="34" charset="0"/>
              <a:buChar char="•"/>
            </a:pPr>
            <a:r>
              <a:rPr lang="en-US" sz="28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Cunningham sues for negligence, gross negligence, and loss of consortium.</a:t>
            </a:r>
          </a:p>
          <a:p>
            <a:pPr marL="457200" indent="-457200">
              <a:buFont typeface="Arial" panose="020B0604020202020204" pitchFamily="34" charset="0"/>
              <a:buChar char="•"/>
            </a:pPr>
            <a:endParaRPr lang="en-US" sz="28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endParaRPr>
          </a:p>
          <a:p>
            <a:pPr marL="457200" indent="-457200">
              <a:buFont typeface="Arial" panose="020B0604020202020204" pitchFamily="34" charset="0"/>
              <a:buChar char="•"/>
            </a:pPr>
            <a:r>
              <a:rPr lang="en-US" sz="28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County moves for summary judgment</a:t>
            </a:r>
          </a:p>
        </p:txBody>
      </p:sp>
    </p:spTree>
    <p:extLst>
      <p:ext uri="{BB962C8B-B14F-4D97-AF65-F5344CB8AC3E}">
        <p14:creationId xmlns:p14="http://schemas.microsoft.com/office/powerpoint/2010/main" val="4075472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3FDD158-8467-5A33-039B-9980BB85FAD7}"/>
              </a:ext>
            </a:extLst>
          </p:cNvPr>
          <p:cNvSpPr>
            <a:spLocks noGrp="1"/>
          </p:cNvSpPr>
          <p:nvPr>
            <p:ph type="ftr" sz="quarter" idx="11"/>
          </p:nvPr>
        </p:nvSpPr>
        <p:spPr>
          <a:xfrm>
            <a:off x="10413005" y="6586929"/>
            <a:ext cx="6297612" cy="365125"/>
          </a:xfrm>
        </p:spPr>
        <p:txBody>
          <a:bodyPr/>
          <a:lstStyle/>
          <a:p>
            <a:r>
              <a:rPr lang="en-US" dirty="0"/>
              <a:t>Copyrighted. 2023 Jared Tingey.</a:t>
            </a:r>
          </a:p>
        </p:txBody>
      </p:sp>
      <p:sp>
        <p:nvSpPr>
          <p:cNvPr id="3" name="TextBox 2">
            <a:extLst>
              <a:ext uri="{FF2B5EF4-FFF2-40B4-BE49-F238E27FC236}">
                <a16:creationId xmlns:a16="http://schemas.microsoft.com/office/drawing/2014/main" id="{CD12D207-87D2-BB49-B666-679991C8653C}"/>
              </a:ext>
            </a:extLst>
          </p:cNvPr>
          <p:cNvSpPr txBox="1"/>
          <p:nvPr/>
        </p:nvSpPr>
        <p:spPr>
          <a:xfrm>
            <a:off x="655316" y="420989"/>
            <a:ext cx="10881360" cy="707886"/>
          </a:xfrm>
          <a:prstGeom prst="rect">
            <a:avLst/>
          </a:prstGeom>
          <a:solidFill>
            <a:schemeClr val="accent1">
              <a:lumMod val="75000"/>
            </a:schemeClr>
          </a:solidFill>
          <a:ln w="28575">
            <a:solidFill>
              <a:schemeClr val="tx1"/>
            </a:solidFill>
          </a:ln>
        </p:spPr>
        <p:txBody>
          <a:bodyPr wrap="square" rtlCol="0">
            <a:spAutoFit/>
          </a:bodyPr>
          <a:lstStyle/>
          <a:p>
            <a:pPr algn="ctr"/>
            <a:r>
              <a:rPr lang="en-US" sz="40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Cunningham v. Weber County</a:t>
            </a:r>
          </a:p>
        </p:txBody>
      </p:sp>
      <p:sp>
        <p:nvSpPr>
          <p:cNvPr id="4" name="TextBox 3">
            <a:extLst>
              <a:ext uri="{FF2B5EF4-FFF2-40B4-BE49-F238E27FC236}">
                <a16:creationId xmlns:a16="http://schemas.microsoft.com/office/drawing/2014/main" id="{EF92BA69-756E-326E-09C0-ABAA6C9BDF14}"/>
              </a:ext>
            </a:extLst>
          </p:cNvPr>
          <p:cNvSpPr txBox="1"/>
          <p:nvPr/>
        </p:nvSpPr>
        <p:spPr>
          <a:xfrm>
            <a:off x="655316" y="1378235"/>
            <a:ext cx="10881360" cy="4832092"/>
          </a:xfrm>
          <a:prstGeom prst="rect">
            <a:avLst/>
          </a:prstGeom>
          <a:solidFill>
            <a:schemeClr val="accent1">
              <a:lumMod val="75000"/>
            </a:schemeClr>
          </a:solidFill>
          <a:ln w="28575">
            <a:solidFill>
              <a:schemeClr val="tx1"/>
            </a:solidFill>
          </a:ln>
        </p:spPr>
        <p:txBody>
          <a:bodyPr wrap="square" rtlCol="0">
            <a:spAutoFit/>
          </a:bodyPr>
          <a:lstStyle/>
          <a:p>
            <a:pPr marL="457200" indent="-457200">
              <a:lnSpc>
                <a:spcPct val="150000"/>
              </a:lnSpc>
              <a:buFont typeface="Arial" panose="020B0604020202020204" pitchFamily="34" charset="0"/>
              <a:buChar char="•"/>
            </a:pPr>
            <a:r>
              <a:rPr lang="en-US" sz="28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a:t>
            </a:r>
            <a:r>
              <a:rPr lang="en-US" sz="28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Release and Waiver</a:t>
            </a:r>
            <a:r>
              <a:rPr lang="en-US" sz="28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 I hereby unconditionally and irrevocably release and discharge the Ogden Metro SWAT Team and all related organizations and entities from </a:t>
            </a:r>
            <a:r>
              <a:rPr lang="en-US" sz="2800" dirty="0">
                <a:solidFill>
                  <a:srgbClr val="FFFF00"/>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any and all claims</a:t>
            </a:r>
            <a:r>
              <a:rPr lang="en-US" sz="28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 demands, damages actions and causes of action </a:t>
            </a:r>
            <a:r>
              <a:rPr lang="en-US" sz="2800" dirty="0">
                <a:solidFill>
                  <a:srgbClr val="FFFF00"/>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arising, whether directly or indirectly, from or in connection</a:t>
            </a:r>
            <a:r>
              <a:rPr lang="en-US" sz="28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 with [his] </a:t>
            </a:r>
            <a:r>
              <a:rPr lang="en-US" sz="2800" dirty="0">
                <a:solidFill>
                  <a:srgbClr val="FFFF00"/>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attending or </a:t>
            </a:r>
            <a:r>
              <a:rPr lang="en-US" sz="2800" dirty="0" err="1">
                <a:solidFill>
                  <a:srgbClr val="FFFF00"/>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partipating</a:t>
            </a:r>
            <a:r>
              <a:rPr lang="en-US" sz="2800" dirty="0">
                <a:solidFill>
                  <a:srgbClr val="FFFF00"/>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 </a:t>
            </a:r>
            <a:r>
              <a:rPr lang="en-US" sz="28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in the described SWAT training.”</a:t>
            </a:r>
          </a:p>
          <a:p>
            <a:pPr marL="457200" indent="-457200">
              <a:buFont typeface="Arial" panose="020B0604020202020204" pitchFamily="34" charset="0"/>
              <a:buChar char="•"/>
            </a:pPr>
            <a:endParaRPr lang="en-US" sz="14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2588487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3FDD158-8467-5A33-039B-9980BB85FAD7}"/>
              </a:ext>
            </a:extLst>
          </p:cNvPr>
          <p:cNvSpPr>
            <a:spLocks noGrp="1"/>
          </p:cNvSpPr>
          <p:nvPr>
            <p:ph type="ftr" sz="quarter" idx="11"/>
          </p:nvPr>
        </p:nvSpPr>
        <p:spPr>
          <a:xfrm>
            <a:off x="10413005" y="6586929"/>
            <a:ext cx="6297612" cy="365125"/>
          </a:xfrm>
        </p:spPr>
        <p:txBody>
          <a:bodyPr/>
          <a:lstStyle/>
          <a:p>
            <a:r>
              <a:rPr lang="en-US" dirty="0"/>
              <a:t>Copyrighted. 2023 Jared Tingey.</a:t>
            </a:r>
          </a:p>
        </p:txBody>
      </p:sp>
      <p:sp>
        <p:nvSpPr>
          <p:cNvPr id="3" name="TextBox 2">
            <a:extLst>
              <a:ext uri="{FF2B5EF4-FFF2-40B4-BE49-F238E27FC236}">
                <a16:creationId xmlns:a16="http://schemas.microsoft.com/office/drawing/2014/main" id="{CD12D207-87D2-BB49-B666-679991C8653C}"/>
              </a:ext>
            </a:extLst>
          </p:cNvPr>
          <p:cNvSpPr txBox="1"/>
          <p:nvPr/>
        </p:nvSpPr>
        <p:spPr>
          <a:xfrm>
            <a:off x="655316" y="141290"/>
            <a:ext cx="10881360" cy="707886"/>
          </a:xfrm>
          <a:prstGeom prst="rect">
            <a:avLst/>
          </a:prstGeom>
          <a:solidFill>
            <a:schemeClr val="accent1">
              <a:lumMod val="75000"/>
            </a:schemeClr>
          </a:solidFill>
          <a:ln w="28575">
            <a:solidFill>
              <a:schemeClr val="tx1"/>
            </a:solidFill>
          </a:ln>
        </p:spPr>
        <p:txBody>
          <a:bodyPr wrap="square" rtlCol="0">
            <a:spAutoFit/>
          </a:bodyPr>
          <a:lstStyle/>
          <a:p>
            <a:pPr algn="ctr"/>
            <a:r>
              <a:rPr lang="en-US" sz="40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Cunningham v. Weber County</a:t>
            </a:r>
          </a:p>
        </p:txBody>
      </p:sp>
      <p:sp>
        <p:nvSpPr>
          <p:cNvPr id="4" name="TextBox 3">
            <a:extLst>
              <a:ext uri="{FF2B5EF4-FFF2-40B4-BE49-F238E27FC236}">
                <a16:creationId xmlns:a16="http://schemas.microsoft.com/office/drawing/2014/main" id="{EF92BA69-756E-326E-09C0-ABAA6C9BDF14}"/>
              </a:ext>
            </a:extLst>
          </p:cNvPr>
          <p:cNvSpPr txBox="1"/>
          <p:nvPr/>
        </p:nvSpPr>
        <p:spPr>
          <a:xfrm>
            <a:off x="655316" y="980201"/>
            <a:ext cx="10881360" cy="3323987"/>
          </a:xfrm>
          <a:prstGeom prst="rect">
            <a:avLst/>
          </a:prstGeom>
          <a:solidFill>
            <a:schemeClr val="accent1">
              <a:lumMod val="75000"/>
            </a:schemeClr>
          </a:solidFill>
          <a:ln w="28575">
            <a:solidFill>
              <a:schemeClr val="tx1"/>
            </a:solidFill>
          </a:ln>
        </p:spPr>
        <p:txBody>
          <a:bodyPr wrap="square" rtlCol="0">
            <a:spAutoFit/>
          </a:bodyPr>
          <a:lstStyle/>
          <a:p>
            <a:pPr marL="457200" indent="-457200">
              <a:buFont typeface="Arial" panose="020B0604020202020204" pitchFamily="34" charset="0"/>
              <a:buChar char="•"/>
            </a:pPr>
            <a:r>
              <a:rPr lang="en-US" sz="28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District Court: Grants summary judgment finding for County on all three claims.</a:t>
            </a:r>
          </a:p>
          <a:p>
            <a:pPr marL="457200" indent="-457200">
              <a:buFont typeface="Arial" panose="020B0604020202020204" pitchFamily="34" charset="0"/>
              <a:buChar char="•"/>
            </a:pPr>
            <a:endParaRPr lang="en-US" sz="28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endParaRPr>
          </a:p>
          <a:p>
            <a:pPr marL="457200" indent="-457200">
              <a:buFont typeface="Arial" panose="020B0604020202020204" pitchFamily="34" charset="0"/>
              <a:buChar char="•"/>
            </a:pPr>
            <a:r>
              <a:rPr lang="en-US" sz="28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Cunninghams appealed directly to the Supreme Court</a:t>
            </a:r>
          </a:p>
          <a:p>
            <a:pPr marL="457200" indent="-457200">
              <a:buFont typeface="Arial" panose="020B0604020202020204" pitchFamily="34" charset="0"/>
              <a:buChar char="•"/>
            </a:pPr>
            <a:endParaRPr lang="en-US" sz="28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endParaRPr>
          </a:p>
          <a:p>
            <a:pPr marL="457200" indent="-457200">
              <a:buFont typeface="Arial" panose="020B0604020202020204" pitchFamily="34" charset="0"/>
              <a:buChar char="•"/>
            </a:pPr>
            <a:r>
              <a:rPr lang="en-US" sz="28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UT Supreme Court: Overturned district court finding that the release was </a:t>
            </a:r>
            <a:r>
              <a:rPr lang="en-US" sz="2800" dirty="0">
                <a:solidFill>
                  <a:srgbClr val="FF0000"/>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NOT</a:t>
            </a:r>
            <a:r>
              <a:rPr lang="en-US" sz="28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 </a:t>
            </a:r>
            <a:r>
              <a:rPr lang="en-US" sz="2800" dirty="0">
                <a:solidFill>
                  <a:srgbClr val="FFFF00"/>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“Clear and Unmistakable”</a:t>
            </a:r>
            <a:r>
              <a:rPr lang="en-US" sz="28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rPr>
              <a:t> </a:t>
            </a:r>
          </a:p>
          <a:p>
            <a:pPr marL="457200" indent="-457200">
              <a:buFont typeface="Arial" panose="020B0604020202020204" pitchFamily="34" charset="0"/>
              <a:buChar char="•"/>
            </a:pPr>
            <a:endParaRPr lang="en-US" sz="1400"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3545950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55319" y="330834"/>
            <a:ext cx="10881360" cy="707886"/>
          </a:xfrm>
          <a:prstGeom prst="rect">
            <a:avLst/>
          </a:prstGeom>
          <a:solidFill>
            <a:schemeClr val="accent1">
              <a:lumMod val="75000"/>
            </a:schemeClr>
          </a:solidFill>
          <a:ln w="28575">
            <a:solidFill>
              <a:schemeClr val="tx1"/>
            </a:solidFill>
          </a:ln>
        </p:spPr>
        <p:txBody>
          <a:bodyPr wrap="square" rtlCol="0">
            <a:spAutoFit/>
          </a:bodyPr>
          <a:lstStyle/>
          <a:p>
            <a:pPr algn="ctr"/>
            <a:r>
              <a:rPr lang="en-US" sz="4000" dirty="0">
                <a:solidFill>
                  <a:schemeClr val="bg1"/>
                </a:solidFill>
                <a:effectLst>
                  <a:outerShdw blurRad="50800" dist="50800" dir="5400000" algn="ctr" rotWithShape="0">
                    <a:schemeClr val="tx1">
                      <a:lumMod val="95000"/>
                      <a:lumOff val="5000"/>
                    </a:schemeClr>
                  </a:outerShdw>
                </a:effectLst>
                <a:latin typeface="Verdana" panose="020B0604030504040204" pitchFamily="34" charset="0"/>
                <a:ea typeface="Verdana" panose="020B0604030504040204" pitchFamily="34" charset="0"/>
              </a:rPr>
              <a:t>What is “Clear and Unmistakable”</a:t>
            </a:r>
          </a:p>
        </p:txBody>
      </p:sp>
      <p:sp>
        <p:nvSpPr>
          <p:cNvPr id="6" name="Footer Placeholder 5">
            <a:extLst>
              <a:ext uri="{FF2B5EF4-FFF2-40B4-BE49-F238E27FC236}">
                <a16:creationId xmlns:a16="http://schemas.microsoft.com/office/drawing/2014/main" id="{0892CC8F-F40C-5E29-5BED-7CB99DD518BD}"/>
              </a:ext>
            </a:extLst>
          </p:cNvPr>
          <p:cNvSpPr>
            <a:spLocks noGrp="1"/>
          </p:cNvSpPr>
          <p:nvPr>
            <p:ph type="ftr" sz="quarter" idx="11"/>
          </p:nvPr>
        </p:nvSpPr>
        <p:spPr>
          <a:xfrm>
            <a:off x="10425342" y="6666452"/>
            <a:ext cx="1856141" cy="233603"/>
          </a:xfrm>
        </p:spPr>
        <p:txBody>
          <a:bodyPr/>
          <a:lstStyle/>
          <a:p>
            <a:r>
              <a:rPr lang="en-US" dirty="0"/>
              <a:t>Copyrighted. 2023 Jared Tingey.</a:t>
            </a:r>
          </a:p>
        </p:txBody>
      </p:sp>
      <p:pic>
        <p:nvPicPr>
          <p:cNvPr id="7" name="Online Media 4" title="Do you understand the words coming out of my mouth?">
            <a:hlinkClick r:id="" action="ppaction://media"/>
            <a:extLst>
              <a:ext uri="{FF2B5EF4-FFF2-40B4-BE49-F238E27FC236}">
                <a16:creationId xmlns:a16="http://schemas.microsoft.com/office/drawing/2014/main" id="{980F69BE-65BF-A7B4-2928-C2965351C36D}"/>
              </a:ext>
            </a:extLst>
          </p:cNvPr>
          <p:cNvPicPr>
            <a:picLocks noRot="1" noChangeAspect="1"/>
          </p:cNvPicPr>
          <p:nvPr>
            <a:videoFile r:link="rId1"/>
          </p:nvPr>
        </p:nvPicPr>
        <p:blipFill>
          <a:blip r:embed="rId4"/>
          <a:stretch>
            <a:fillRect/>
          </a:stretch>
        </p:blipFill>
        <p:spPr>
          <a:xfrm>
            <a:off x="2501461" y="1274645"/>
            <a:ext cx="7189076" cy="5391807"/>
          </a:xfrm>
          <a:prstGeom prst="rect">
            <a:avLst/>
          </a:prstGeom>
        </p:spPr>
      </p:pic>
    </p:spTree>
    <p:extLst>
      <p:ext uri="{BB962C8B-B14F-4D97-AF65-F5344CB8AC3E}">
        <p14:creationId xmlns:p14="http://schemas.microsoft.com/office/powerpoint/2010/main" val="404340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Face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101689</TotalTime>
  <Words>3670</Words>
  <Application>Microsoft Office PowerPoint</Application>
  <PresentationFormat>Widescreen</PresentationFormat>
  <Paragraphs>397</Paragraphs>
  <Slides>45</Slides>
  <Notes>36</Notes>
  <HiddenSlides>0</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45</vt:i4>
      </vt:variant>
    </vt:vector>
  </HeadingPairs>
  <TitlesOfParts>
    <vt:vector size="57" baseType="lpstr">
      <vt:lpstr>Arial</vt:lpstr>
      <vt:lpstr>Brush Script MT</vt:lpstr>
      <vt:lpstr>Calibri</vt:lpstr>
      <vt:lpstr>Calibri Light</vt:lpstr>
      <vt:lpstr>Garamond</vt:lpstr>
      <vt:lpstr>Goudy Stout</vt:lpstr>
      <vt:lpstr>Trebuchet MS</vt:lpstr>
      <vt:lpstr>Verdana</vt:lpstr>
      <vt:lpstr>Verdana</vt:lpstr>
      <vt:lpstr>Wingdings 3</vt:lpstr>
      <vt:lpstr>Facet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West Jordan City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Jared C. Tingey</dc:creator>
  <cp:lastModifiedBy>Jared Tingey</cp:lastModifiedBy>
  <cp:revision>71</cp:revision>
  <cp:lastPrinted>2022-10-20T21:07:26Z</cp:lastPrinted>
  <dcterms:created xsi:type="dcterms:W3CDTF">2019-02-11T19:35:06Z</dcterms:created>
  <dcterms:modified xsi:type="dcterms:W3CDTF">2023-05-05T14:02:21Z</dcterms:modified>
</cp:coreProperties>
</file>