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34" r:id="rId3"/>
    <p:sldId id="320" r:id="rId4"/>
    <p:sldId id="421" r:id="rId5"/>
    <p:sldId id="397" r:id="rId6"/>
    <p:sldId id="398" r:id="rId7"/>
    <p:sldId id="399" r:id="rId8"/>
    <p:sldId id="391" r:id="rId9"/>
    <p:sldId id="402" r:id="rId10"/>
    <p:sldId id="403" r:id="rId11"/>
    <p:sldId id="404" r:id="rId12"/>
    <p:sldId id="392" r:id="rId13"/>
    <p:sldId id="419" r:id="rId14"/>
    <p:sldId id="393" r:id="rId15"/>
    <p:sldId id="405" r:id="rId16"/>
    <p:sldId id="407" r:id="rId17"/>
    <p:sldId id="408" r:id="rId18"/>
    <p:sldId id="409" r:id="rId19"/>
    <p:sldId id="406" r:id="rId20"/>
    <p:sldId id="410" r:id="rId21"/>
    <p:sldId id="411" r:id="rId22"/>
    <p:sldId id="394" r:id="rId23"/>
    <p:sldId id="415" r:id="rId24"/>
    <p:sldId id="416" r:id="rId25"/>
    <p:sldId id="395" r:id="rId26"/>
    <p:sldId id="413" r:id="rId27"/>
    <p:sldId id="414" r:id="rId28"/>
    <p:sldId id="420" r:id="rId29"/>
    <p:sldId id="396" r:id="rId30"/>
    <p:sldId id="417" r:id="rId31"/>
    <p:sldId id="418" r:id="rId32"/>
    <p:sldId id="267" r:id="rId33"/>
  </p:sldIdLst>
  <p:sldSz cx="9144000" cy="6858000" type="screen4x3"/>
  <p:notesSz cx="7010400" cy="9396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t. John" initials="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E93"/>
    <a:srgbClr val="FFAE3B"/>
    <a:srgbClr val="FF0000"/>
    <a:srgbClr val="FFBB4B"/>
    <a:srgbClr val="597B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627" autoAdjust="0"/>
  </p:normalViewPr>
  <p:slideViewPr>
    <p:cSldViewPr snapToGrid="0" snapToObjects="1">
      <p:cViewPr varScale="1">
        <p:scale>
          <a:sx n="54" d="100"/>
          <a:sy n="54" d="100"/>
        </p:scale>
        <p:origin x="868"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11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 Id="rId5" Type="http://schemas.openxmlformats.org/officeDocument/2006/relationships/slide" Target="slides/slide7.xml"/><Relationship Id="rId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452"/>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0"/>
            <a:ext cx="3037840" cy="471452"/>
          </a:xfrm>
          <a:prstGeom prst="rect">
            <a:avLst/>
          </a:prstGeom>
        </p:spPr>
        <p:txBody>
          <a:bodyPr vert="horz" lIns="93744" tIns="46872" rIns="93744" bIns="46872" rtlCol="0"/>
          <a:lstStyle>
            <a:lvl1pPr algn="r">
              <a:defRPr sz="1200"/>
            </a:lvl1pPr>
          </a:lstStyle>
          <a:p>
            <a:fld id="{0D8108CF-799C-4B73-8AC9-609184A38C17}" type="datetimeFigureOut">
              <a:rPr lang="en-US" smtClean="0"/>
              <a:pPr/>
              <a:t>5/4/2023</a:t>
            </a:fld>
            <a:endParaRPr lang="en-US"/>
          </a:p>
        </p:txBody>
      </p:sp>
      <p:sp>
        <p:nvSpPr>
          <p:cNvPr id="4" name="Slide Image Placeholder 3"/>
          <p:cNvSpPr>
            <a:spLocks noGrp="1" noRot="1" noChangeAspect="1"/>
          </p:cNvSpPr>
          <p:nvPr>
            <p:ph type="sldImg" idx="2"/>
          </p:nvPr>
        </p:nvSpPr>
        <p:spPr>
          <a:xfrm>
            <a:off x="1390650" y="1174750"/>
            <a:ext cx="4229100" cy="3171825"/>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522024"/>
            <a:ext cx="5608320" cy="3699838"/>
          </a:xfrm>
          <a:prstGeom prst="rect">
            <a:avLst/>
          </a:prstGeom>
        </p:spPr>
        <p:txBody>
          <a:bodyPr vert="horz" lIns="93744" tIns="46872" rIns="93744" bIns="468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4962"/>
            <a:ext cx="3037840" cy="471451"/>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2"/>
            <a:ext cx="3037840" cy="471451"/>
          </a:xfrm>
          <a:prstGeom prst="rect">
            <a:avLst/>
          </a:prstGeom>
        </p:spPr>
        <p:txBody>
          <a:bodyPr vert="horz" lIns="93744" tIns="46872" rIns="93744" bIns="46872" rtlCol="0" anchor="b"/>
          <a:lstStyle>
            <a:lvl1pPr algn="r">
              <a:defRPr sz="1200"/>
            </a:lvl1pPr>
          </a:lstStyle>
          <a:p>
            <a:fld id="{19E4F45E-6258-4998-BC8A-780B9F1D072E}" type="slidenum">
              <a:rPr lang="en-US" smtClean="0"/>
              <a:pPr/>
              <a:t>‹#›</a:t>
            </a:fld>
            <a:endParaRPr lang="en-US"/>
          </a:p>
        </p:txBody>
      </p:sp>
    </p:spTree>
    <p:extLst>
      <p:ext uri="{BB962C8B-B14F-4D97-AF65-F5344CB8AC3E}">
        <p14:creationId xmlns:p14="http://schemas.microsoft.com/office/powerpoint/2010/main" val="341462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4F45E-6258-4998-BC8A-780B9F1D072E}" type="slidenum">
              <a:rPr lang="en-US" smtClean="0"/>
              <a:pPr/>
              <a:t>1</a:t>
            </a:fld>
            <a:endParaRPr lang="en-US"/>
          </a:p>
        </p:txBody>
      </p:sp>
    </p:spTree>
    <p:extLst>
      <p:ext uri="{BB962C8B-B14F-4D97-AF65-F5344CB8AC3E}">
        <p14:creationId xmlns:p14="http://schemas.microsoft.com/office/powerpoint/2010/main" val="313540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14</a:t>
            </a:fld>
            <a:endParaRPr lang="en-US"/>
          </a:p>
        </p:txBody>
      </p:sp>
    </p:spTree>
    <p:extLst>
      <p:ext uri="{BB962C8B-B14F-4D97-AF65-F5344CB8AC3E}">
        <p14:creationId xmlns:p14="http://schemas.microsoft.com/office/powerpoint/2010/main" val="57307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22</a:t>
            </a:fld>
            <a:endParaRPr lang="en-US"/>
          </a:p>
        </p:txBody>
      </p:sp>
    </p:spTree>
    <p:extLst>
      <p:ext uri="{BB962C8B-B14F-4D97-AF65-F5344CB8AC3E}">
        <p14:creationId xmlns:p14="http://schemas.microsoft.com/office/powerpoint/2010/main" val="75632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25</a:t>
            </a:fld>
            <a:endParaRPr lang="en-US"/>
          </a:p>
        </p:txBody>
      </p:sp>
    </p:spTree>
    <p:extLst>
      <p:ext uri="{BB962C8B-B14F-4D97-AF65-F5344CB8AC3E}">
        <p14:creationId xmlns:p14="http://schemas.microsoft.com/office/powerpoint/2010/main" val="28487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29</a:t>
            </a:fld>
            <a:endParaRPr lang="en-US"/>
          </a:p>
        </p:txBody>
      </p:sp>
    </p:spTree>
    <p:extLst>
      <p:ext uri="{BB962C8B-B14F-4D97-AF65-F5344CB8AC3E}">
        <p14:creationId xmlns:p14="http://schemas.microsoft.com/office/powerpoint/2010/main" val="394119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32</a:t>
            </a:fld>
            <a:endParaRPr lang="en-US"/>
          </a:p>
        </p:txBody>
      </p:sp>
    </p:spTree>
    <p:extLst>
      <p:ext uri="{BB962C8B-B14F-4D97-AF65-F5344CB8AC3E}">
        <p14:creationId xmlns:p14="http://schemas.microsoft.com/office/powerpoint/2010/main" val="274398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2</a:t>
            </a:fld>
            <a:endParaRPr lang="en-US"/>
          </a:p>
        </p:txBody>
      </p:sp>
    </p:spTree>
    <p:extLst>
      <p:ext uri="{BB962C8B-B14F-4D97-AF65-F5344CB8AC3E}">
        <p14:creationId xmlns:p14="http://schemas.microsoft.com/office/powerpoint/2010/main" val="90813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NRS:</a:t>
            </a:r>
            <a:endParaRPr lang="en-US" b="1" dirty="0"/>
          </a:p>
          <a:p>
            <a:r>
              <a:rPr lang="en-US" sz="1800" dirty="0">
                <a:solidFill>
                  <a:srgbClr val="000000"/>
                </a:solidFill>
                <a:latin typeface="Georgia" panose="02040502050405020303" pitchFamily="18" charset="0"/>
              </a:rPr>
              <a:t>This is a recent US Supreme Court case that involved whether an employee who was highly paid was also entitled to overtime pay.  The plaintiff worked for an offshore oil rig for 28 days at a time.  He was paid by the day, and earned over $200,000 a year.  But when he was at work, he was there for 12 hours a day.  On this basis, he claimed that he should be paid overtime.</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The Supreme Court held that even though the plaintiff was highly paid, he was not exempt from overtime pay under the FLSA because he was paid on a daily basis, and not salary.  So even though he earned more than double what the threshold is for exempt employees, he was entitled to overtime.</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Take Away:  This is a pretty narrow decision because most highly paid positions are salaried employees, and also because the FSLA does not apply to some government employees.  Also, the government employees who fall under the FLSA get comp pay and not overtime usually.  But this is something to keep an eye out for if you are thinking that you can avoid overtime pay or comp pay for employees who are not salaried </a:t>
            </a:r>
          </a:p>
        </p:txBody>
      </p:sp>
      <p:sp>
        <p:nvSpPr>
          <p:cNvPr id="4" name="Slide Number Placeholder 3"/>
          <p:cNvSpPr>
            <a:spLocks noGrp="1"/>
          </p:cNvSpPr>
          <p:nvPr>
            <p:ph type="sldNum" sz="quarter" idx="10"/>
          </p:nvPr>
        </p:nvSpPr>
        <p:spPr/>
        <p:txBody>
          <a:bodyPr/>
          <a:lstStyle/>
          <a:p>
            <a:fld id="{19E4F45E-6258-4998-BC8A-780B9F1D072E}" type="slidenum">
              <a:rPr lang="en-US" smtClean="0"/>
              <a:pPr/>
              <a:t>3</a:t>
            </a:fld>
            <a:endParaRPr lang="en-US"/>
          </a:p>
        </p:txBody>
      </p:sp>
    </p:spTree>
    <p:extLst>
      <p:ext uri="{BB962C8B-B14F-4D97-AF65-F5344CB8AC3E}">
        <p14:creationId xmlns:p14="http://schemas.microsoft.com/office/powerpoint/2010/main" val="164424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NRS:</a:t>
            </a:r>
            <a:endParaRPr lang="en-US" b="1" dirty="0"/>
          </a:p>
          <a:p>
            <a:r>
              <a:rPr lang="en-US" sz="1800" dirty="0">
                <a:solidFill>
                  <a:srgbClr val="000000"/>
                </a:solidFill>
                <a:latin typeface="Georgia" panose="02040502050405020303" pitchFamily="18" charset="0"/>
              </a:rPr>
              <a:t>In this case, the plaintiff worked for UPS for several years before her mental health began to decline due to personal difficulties.  One of her symptoms was that she struggled to recall daily conversations, which was a requirement of her job.  She asked for an accommodation, including to record meetings.  UPS then held an internal meeting to discuss the accommodations the plaintiff requested, as well as other proposed reasonable alternatives.  One alternative was to designate a notetakers during the meetings the plaintiff attended.  UPS never informed the Plaintiff of the notetaker alternative, and she later resigned when she was not allowed to record meetings.  She then claimed failure to engage in good faith in the interactive process to determine reasonable accommodations.</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In a 17-page opinion, the Tenth Circuit held that UPS did not violate the ADA or act in bad faith.  It reasoned that UPS regularly communicated with the Plaintiff regarding reasonable accommodations, and that UPS was not required to formally offer as an accommodation every potential alternative it considered (it was suggested in a question by UPS to the Plaintiff).  Furthermore, the interactive process did not end when UPS did not offer the notetaker option.  </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Take Away:  Employers are not obligated to immediately offer proposed accommodations discussed during internal preparatory meetings.  Rather, an ongoing formal or informal process is all that  is required.  </a:t>
            </a:r>
          </a:p>
        </p:txBody>
      </p:sp>
      <p:sp>
        <p:nvSpPr>
          <p:cNvPr id="4" name="Slide Number Placeholder 3"/>
          <p:cNvSpPr>
            <a:spLocks noGrp="1"/>
          </p:cNvSpPr>
          <p:nvPr>
            <p:ph type="sldNum" sz="quarter" idx="10"/>
          </p:nvPr>
        </p:nvSpPr>
        <p:spPr/>
        <p:txBody>
          <a:bodyPr/>
          <a:lstStyle/>
          <a:p>
            <a:fld id="{19E4F45E-6258-4998-BC8A-780B9F1D072E}" type="slidenum">
              <a:rPr lang="en-US" smtClean="0"/>
              <a:pPr/>
              <a:t>4</a:t>
            </a:fld>
            <a:endParaRPr lang="en-US"/>
          </a:p>
        </p:txBody>
      </p:sp>
    </p:spTree>
    <p:extLst>
      <p:ext uri="{BB962C8B-B14F-4D97-AF65-F5344CB8AC3E}">
        <p14:creationId xmlns:p14="http://schemas.microsoft.com/office/powerpoint/2010/main" val="428803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NRS:</a:t>
            </a:r>
            <a:endParaRPr lang="en-US" b="1" dirty="0"/>
          </a:p>
          <a:p>
            <a:r>
              <a:rPr lang="en-US" sz="1800" dirty="0">
                <a:solidFill>
                  <a:srgbClr val="000000"/>
                </a:solidFill>
                <a:latin typeface="Georgia" panose="02040502050405020303" pitchFamily="18" charset="0"/>
              </a:rPr>
              <a:t>In an appeal of a Utah Labor Commission ruling, which was an appeal of an ALJ’s ruling, which was an appeal of a UALD determination and order.  The plaintiff was a maintenance electrician for a manufacturing facility.  He was terminated for violating the company’s “sleeping rule,” which essentially prohibited employees from sleeping on the job.  The plaintiff did not deny that he slept on the job, but maintains that he was terminated not for violating the rule but for asking for accommodations due to a workplace injury he sustained.  The ALJ and the Labor Commission found in favor of the plaintiff and awarded him lost wages, lost benefits, attorney fees, and the amounts the plaintiff withdrew from his 401K to survive after being terminated.</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The Court of Appeals declined to disturb the Labor Commission’s decision on liability.  It held that the Labor Commission’s findings were more factual in nature, rather than legal, and therefore applied a clearly erroneous standard on review.  What was important to the Labor Commission and the Court of Appeals was that there was evidence the policy was vague and not uniformly enforced.  Because there was nothing clearly erroneous in its determination that the employer’s reasons for termination were pretext for discrimination, it upheld the liability determination.</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However, the Court of Appeals reversed the damages award on the basis that double recovery was permitted.  Specifically, the plaintiff was allowed to recover lost wages, plus the withdrawals from the 401k (which was used to replace his income).</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Take Away:  This is a good case that reminds us about the types of damages that are available, and also that the Court of Appeals is unlikely to disturb the findings of the Labor Commission unless there is something clearly wrong.</a:t>
            </a:r>
          </a:p>
        </p:txBody>
      </p:sp>
      <p:sp>
        <p:nvSpPr>
          <p:cNvPr id="4" name="Slide Number Placeholder 3"/>
          <p:cNvSpPr>
            <a:spLocks noGrp="1"/>
          </p:cNvSpPr>
          <p:nvPr>
            <p:ph type="sldNum" sz="quarter" idx="10"/>
          </p:nvPr>
        </p:nvSpPr>
        <p:spPr/>
        <p:txBody>
          <a:bodyPr/>
          <a:lstStyle/>
          <a:p>
            <a:fld id="{19E4F45E-6258-4998-BC8A-780B9F1D072E}" type="slidenum">
              <a:rPr lang="en-US" smtClean="0"/>
              <a:pPr/>
              <a:t>5</a:t>
            </a:fld>
            <a:endParaRPr lang="en-US"/>
          </a:p>
        </p:txBody>
      </p:sp>
    </p:spTree>
    <p:extLst>
      <p:ext uri="{BB962C8B-B14F-4D97-AF65-F5344CB8AC3E}">
        <p14:creationId xmlns:p14="http://schemas.microsoft.com/office/powerpoint/2010/main" val="407703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NRS:</a:t>
            </a:r>
            <a:endParaRPr lang="en-US" b="1" dirty="0"/>
          </a:p>
          <a:p>
            <a:r>
              <a:rPr lang="en-US" sz="1800" dirty="0">
                <a:solidFill>
                  <a:srgbClr val="000000"/>
                </a:solidFill>
                <a:latin typeface="Georgia" panose="02040502050405020303" pitchFamily="18" charset="0"/>
              </a:rPr>
              <a:t>In this case, a railroad conductor with AIDS sued his employer for terminating his employment in violation of the ADA and the FMLA.  The conductor needed to miss work periodically for medical treatments, but he was temporarily ineligible for FMLA.  Under the ADA, he requested various accommodations, and believed that some had been approved.  After his FMLA was reinstated, he missed work for medical treatments and was terminated. The district court granted summary judgment on the ADA claim on the basis that the employee had not specified a duration for his proposed accommodation, but permitted the FMLA claim to go to trial.  The conductor prevailed at trial on the FMLA claim, but appealed the dismissal of the ADA claim.</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On appeal, the Tenth Circuit affirmed the FMLA verdict and further held that the ADA claim should not have been dismissed.  Notably, the Tenth Circuit determined that the conductor had requested multiple reasonably plausible accommodations in the form of up to five days off per month until he could obtain FMLA leave, allowing him to use earned paid leave for the absences, and that he could have been reassigned to a position with a different schedule.  </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The big takeaway here is that the employer did everything it should have with respect to permitting the interactive process to proceed.  It had an occupational nurse and a disability director, but there were facts upon which the conductor could prevail to support his claim that there was a breakdown in communications during that process.  Therefore, a jury could find that the employer failed to engage in the interactive process.</a:t>
            </a:r>
          </a:p>
        </p:txBody>
      </p:sp>
      <p:sp>
        <p:nvSpPr>
          <p:cNvPr id="4" name="Slide Number Placeholder 3"/>
          <p:cNvSpPr>
            <a:spLocks noGrp="1"/>
          </p:cNvSpPr>
          <p:nvPr>
            <p:ph type="sldNum" sz="quarter" idx="10"/>
          </p:nvPr>
        </p:nvSpPr>
        <p:spPr/>
        <p:txBody>
          <a:bodyPr/>
          <a:lstStyle/>
          <a:p>
            <a:fld id="{19E4F45E-6258-4998-BC8A-780B9F1D072E}" type="slidenum">
              <a:rPr lang="en-US" smtClean="0"/>
              <a:pPr/>
              <a:t>6</a:t>
            </a:fld>
            <a:endParaRPr lang="en-US"/>
          </a:p>
        </p:txBody>
      </p:sp>
    </p:spTree>
    <p:extLst>
      <p:ext uri="{BB962C8B-B14F-4D97-AF65-F5344CB8AC3E}">
        <p14:creationId xmlns:p14="http://schemas.microsoft.com/office/powerpoint/2010/main" val="369690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NRS:</a:t>
            </a:r>
            <a:endParaRPr lang="en-US" b="1" dirty="0"/>
          </a:p>
          <a:p>
            <a:r>
              <a:rPr lang="en-US" sz="1800" dirty="0">
                <a:solidFill>
                  <a:srgbClr val="000000"/>
                </a:solidFill>
                <a:latin typeface="Georgia" panose="02040502050405020303" pitchFamily="18" charset="0"/>
              </a:rPr>
              <a:t>An African American life insurance salesperson claimed that during her employment she was subjected to sexual and racial harassment, and that afterwards she was retaliated against for pursuing the claims.  She also claimed race and gender discrimination.</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On appeal, the Tenth Circuit affirmed summary judgment on the discrimination claims.  There was insufficient evidence to establish the plaintiff was not promoted based on her age or race.  However, the Tenth Circuit held that the hostile work environment and retaliation claims should not have been dismissed.  For the hostile work environment claim, strong racial derogatory language was used in her presence.  Even if the language was not directed towards her, the powerfully charged language could contribute to a hostile work environment.  Additionally, the district court mistakenly found that the language at issue had to be both sufficiently pervasive and severe.  The Tenth Circuit reminded that proof of either severity or pervasiveness can serve as an independent group to sustain a hostile work environment claim.  Finally, the retaliation claim should not have been dismissed.  Even though the discrimination claim failed, there was an email from a superior indicating that the plaintiff should not be promoted because she could use the new position to bolster her EEOC complaint.</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Take away:  strong language can get you in trouble, and not as strong language can get you in trouble if it is frequent.  And don’t make decisions based on whether an employee asserts a claim.</a:t>
            </a:r>
          </a:p>
          <a:p>
            <a:endParaRPr lang="en-US" sz="1800" dirty="0">
              <a:solidFill>
                <a:srgbClr val="000000"/>
              </a:solidFill>
              <a:latin typeface="Georgia" panose="02040502050405020303" pitchFamily="18" charset="0"/>
            </a:endParaRP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employee In this case, a railroad conductor with AIDS sued his employer for terminating his employment violation of the ADA and the FMLA.  The conductor needed to miss work periodically for medical treatments, but he was temporarily ineligible for FMLA.  Under the ADA, he requested various accommodations, and believed that some had been approved.  After his FMLA was reinstated, he missed work for medical treatments and was terminated. The district court granted summary judgment on the ADA claim on the basis that the employee had not specified a duration for his proposed accommodation, but permitted the FMLA claim to go to trial.  The conductor prevailed at trial on the FMLA claim, but appealed the dismissal of the ADA claim.</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On appeal, the Tenth Circuit affirmed the FMLA verdict and further held that the ADA claim should not have been dismissed.  Notably, the Tenth Circuit determined that the conductor had requested multiple reasonably plausible accommodations in the form of up to five days off per month until he could obtain FMLA leave, allowing him to use earned paid leave for the absences, and that he could have been reassigned to a position with a different schedule.  </a:t>
            </a:r>
          </a:p>
          <a:p>
            <a:endParaRPr lang="en-US" sz="1800" dirty="0">
              <a:solidFill>
                <a:srgbClr val="000000"/>
              </a:solidFill>
              <a:latin typeface="Georgia" panose="02040502050405020303" pitchFamily="18" charset="0"/>
            </a:endParaRPr>
          </a:p>
          <a:p>
            <a:r>
              <a:rPr lang="en-US" sz="1800" dirty="0">
                <a:solidFill>
                  <a:srgbClr val="000000"/>
                </a:solidFill>
                <a:latin typeface="Georgia" panose="02040502050405020303" pitchFamily="18" charset="0"/>
              </a:rPr>
              <a:t>The big takeaway here is that the employer did everything it should have with respect to permitting the interactive process to proceed.  It had an occupational nurse and a disability director, but there were facts upon which the conductor could prevail to support his claim that there was a breakdown in communications during that process.  Therefore, a jury could find that the employer failed to engage in the interactive process.</a:t>
            </a:r>
          </a:p>
        </p:txBody>
      </p:sp>
      <p:sp>
        <p:nvSpPr>
          <p:cNvPr id="4" name="Slide Number Placeholder 3"/>
          <p:cNvSpPr>
            <a:spLocks noGrp="1"/>
          </p:cNvSpPr>
          <p:nvPr>
            <p:ph type="sldNum" sz="quarter" idx="10"/>
          </p:nvPr>
        </p:nvSpPr>
        <p:spPr/>
        <p:txBody>
          <a:bodyPr/>
          <a:lstStyle/>
          <a:p>
            <a:fld id="{19E4F45E-6258-4998-BC8A-780B9F1D072E}" type="slidenum">
              <a:rPr lang="en-US" smtClean="0"/>
              <a:pPr/>
              <a:t>7</a:t>
            </a:fld>
            <a:endParaRPr lang="en-US"/>
          </a:p>
        </p:txBody>
      </p:sp>
    </p:spTree>
    <p:extLst>
      <p:ext uri="{BB962C8B-B14F-4D97-AF65-F5344CB8AC3E}">
        <p14:creationId xmlns:p14="http://schemas.microsoft.com/office/powerpoint/2010/main" val="80129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8</a:t>
            </a:fld>
            <a:endParaRPr lang="en-US"/>
          </a:p>
        </p:txBody>
      </p:sp>
    </p:spTree>
    <p:extLst>
      <p:ext uri="{BB962C8B-B14F-4D97-AF65-F5344CB8AC3E}">
        <p14:creationId xmlns:p14="http://schemas.microsoft.com/office/powerpoint/2010/main" val="410189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4F45E-6258-4998-BC8A-780B9F1D072E}" type="slidenum">
              <a:rPr lang="en-US" smtClean="0"/>
              <a:pPr/>
              <a:t>12</a:t>
            </a:fld>
            <a:endParaRPr lang="en-US"/>
          </a:p>
        </p:txBody>
      </p:sp>
    </p:spTree>
    <p:extLst>
      <p:ext uri="{BB962C8B-B14F-4D97-AF65-F5344CB8AC3E}">
        <p14:creationId xmlns:p14="http://schemas.microsoft.com/office/powerpoint/2010/main" val="12383044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7104441"/>
            <a:ext cx="2133600" cy="365125"/>
          </a:xfrm>
        </p:spPr>
        <p:txBody>
          <a:bodyPr/>
          <a:lstStyle/>
          <a:p>
            <a:fld id="{3FC0EDFB-FD83-E644-9D0E-125FFA7AA012}" type="datetimeFigureOut">
              <a:rPr lang="en-US" smtClean="0"/>
              <a:pPr/>
              <a:t>5/4/2023</a:t>
            </a:fld>
            <a:endParaRPr lang="en-US"/>
          </a:p>
        </p:txBody>
      </p:sp>
      <p:sp>
        <p:nvSpPr>
          <p:cNvPr id="5" name="Footer Placeholder 4"/>
          <p:cNvSpPr>
            <a:spLocks noGrp="1"/>
          </p:cNvSpPr>
          <p:nvPr>
            <p:ph type="ftr" sz="quarter" idx="11"/>
          </p:nvPr>
        </p:nvSpPr>
        <p:spPr>
          <a:xfrm>
            <a:off x="3124200" y="7104441"/>
            <a:ext cx="2895600" cy="365125"/>
          </a:xfrm>
        </p:spPr>
        <p:txBody>
          <a:bodyPr/>
          <a:lstStyle/>
          <a:p>
            <a:endParaRPr lang="en-US"/>
          </a:p>
        </p:txBody>
      </p:sp>
      <p:sp>
        <p:nvSpPr>
          <p:cNvPr id="6" name="Slide Number Placeholder 5"/>
          <p:cNvSpPr>
            <a:spLocks noGrp="1"/>
          </p:cNvSpPr>
          <p:nvPr>
            <p:ph type="sldNum" sz="quarter" idx="12"/>
          </p:nvPr>
        </p:nvSpPr>
        <p:spPr>
          <a:xfrm>
            <a:off x="6553200" y="7104441"/>
            <a:ext cx="2133600" cy="365125"/>
          </a:xfrm>
        </p:spPr>
        <p:txBody>
          <a:bodyPr/>
          <a:lstStyle/>
          <a:p>
            <a:fld id="{98637929-1A85-8549-B8DA-E4C10A71E50D}" type="slidenum">
              <a:rPr lang="en-US" smtClean="0"/>
              <a:pPr/>
              <a:t>‹#›</a:t>
            </a:fld>
            <a:endParaRPr lang="en-US"/>
          </a:p>
        </p:txBody>
      </p:sp>
      <p:sp>
        <p:nvSpPr>
          <p:cNvPr id="10" name="Rectangle 9"/>
          <p:cNvSpPr/>
          <p:nvPr userDrawn="1"/>
        </p:nvSpPr>
        <p:spPr>
          <a:xfrm>
            <a:off x="1" y="0"/>
            <a:ext cx="9144000" cy="6858000"/>
          </a:xfrm>
          <a:prstGeom prst="rect">
            <a:avLst/>
          </a:prstGeom>
          <a:solidFill>
            <a:srgbClr val="597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4670332"/>
            <a:ext cx="6400800" cy="416104"/>
          </a:xfrm>
        </p:spPr>
        <p:txBody>
          <a:bodyPr/>
          <a:lstStyle>
            <a:lvl1pPr marL="0" indent="0" algn="ctr">
              <a:buNone/>
              <a:defRPr i="1">
                <a:solidFill>
                  <a:srgbClr val="FFBB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85800" y="1856666"/>
            <a:ext cx="7772400" cy="1470025"/>
          </a:xfrm>
        </p:spPr>
        <p:txBody>
          <a:bodyPr anchor="ctr" anchorCtr="0">
            <a:normAutofit/>
          </a:bodyPr>
          <a:lstStyle>
            <a:lvl1pPr algn="ctr">
              <a:defRPr sz="3600">
                <a:solidFill>
                  <a:srgbClr val="FFFFFF"/>
                </a:solidFill>
              </a:defRPr>
            </a:lvl1pPr>
          </a:lstStyle>
          <a:p>
            <a:r>
              <a:rPr lang="en-US" dirty="0"/>
              <a:t>Click to edit Master title style</a:t>
            </a:r>
          </a:p>
        </p:txBody>
      </p:sp>
      <p:pic>
        <p:nvPicPr>
          <p:cNvPr id="15" name="Picture 14"/>
          <p:cNvPicPr>
            <a:picLocks noChangeAspect="1"/>
          </p:cNvPicPr>
          <p:nvPr userDrawn="1"/>
        </p:nvPicPr>
        <p:blipFill rotWithShape="1">
          <a:blip r:embed="rId2" cstate="screen">
            <a:alphaModFix amt="17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5390841"/>
            <a:ext cx="9144000" cy="1467159"/>
          </a:xfrm>
          <a:prstGeom prst="rect">
            <a:avLst/>
          </a:prstGeom>
        </p:spPr>
      </p:pic>
      <p:cxnSp>
        <p:nvCxnSpPr>
          <p:cNvPr id="11" name="Straight Connector 10"/>
          <p:cNvCxnSpPr/>
          <p:nvPr userDrawn="1"/>
        </p:nvCxnSpPr>
        <p:spPr>
          <a:xfrm>
            <a:off x="0" y="5390841"/>
            <a:ext cx="9144001" cy="0"/>
          </a:xfrm>
          <a:prstGeom prst="line">
            <a:avLst/>
          </a:prstGeom>
          <a:ln>
            <a:solidFill>
              <a:srgbClr val="FFAE3B"/>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4"/>
          <a:stretch>
            <a:fillRect/>
          </a:stretch>
        </p:blipFill>
        <p:spPr>
          <a:xfrm>
            <a:off x="6149678" y="5617343"/>
            <a:ext cx="2727061" cy="998642"/>
          </a:xfrm>
          <a:prstGeom prst="rect">
            <a:avLst/>
          </a:prstGeom>
        </p:spPr>
      </p:pic>
    </p:spTree>
    <p:extLst>
      <p:ext uri="{BB962C8B-B14F-4D97-AF65-F5344CB8AC3E}">
        <p14:creationId xmlns:p14="http://schemas.microsoft.com/office/powerpoint/2010/main" val="387946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ingle Column Full 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7089354"/>
            <a:ext cx="2133600" cy="365125"/>
          </a:xfrm>
        </p:spPr>
        <p:txBody>
          <a:bodyPr/>
          <a:lstStyle/>
          <a:p>
            <a:fld id="{3FC0EDFB-FD83-E644-9D0E-125FFA7AA012}" type="datetimeFigureOut">
              <a:rPr lang="en-US" smtClean="0"/>
              <a:pPr/>
              <a:t>5/4/2023</a:t>
            </a:fld>
            <a:endParaRPr lang="en-US"/>
          </a:p>
        </p:txBody>
      </p:sp>
      <p:sp>
        <p:nvSpPr>
          <p:cNvPr id="5" name="Footer Placeholder 4"/>
          <p:cNvSpPr>
            <a:spLocks noGrp="1"/>
          </p:cNvSpPr>
          <p:nvPr>
            <p:ph type="ftr" sz="quarter" idx="11"/>
          </p:nvPr>
        </p:nvSpPr>
        <p:spPr>
          <a:xfrm>
            <a:off x="3124200" y="7089354"/>
            <a:ext cx="2895600" cy="365125"/>
          </a:xfrm>
        </p:spPr>
        <p:txBody>
          <a:bodyPr/>
          <a:lstStyle/>
          <a:p>
            <a:endParaRPr lang="en-US"/>
          </a:p>
        </p:txBody>
      </p:sp>
      <p:sp>
        <p:nvSpPr>
          <p:cNvPr id="6" name="Slide Number Placeholder 5"/>
          <p:cNvSpPr>
            <a:spLocks noGrp="1"/>
          </p:cNvSpPr>
          <p:nvPr>
            <p:ph type="sldNum" sz="quarter" idx="12"/>
          </p:nvPr>
        </p:nvSpPr>
        <p:spPr>
          <a:xfrm>
            <a:off x="6553200" y="7089354"/>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160172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tent: 2-Columns Separa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309" y="1535113"/>
            <a:ext cx="4438738" cy="639762"/>
          </a:xfrm>
        </p:spPr>
        <p:txBody>
          <a:bodyPr anchor="t" anchorCtr="0">
            <a:normAutofit/>
          </a:bodyPr>
          <a:lstStyle>
            <a:lvl1pPr marL="0" indent="0">
              <a:buNone/>
              <a:defRPr sz="16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309" y="2174875"/>
            <a:ext cx="4438742"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68047" y="1535113"/>
            <a:ext cx="4460501" cy="639762"/>
          </a:xfrm>
        </p:spPr>
        <p:txBody>
          <a:bodyPr anchor="t" anchorCtr="0">
            <a:normAutofit/>
          </a:bodyPr>
          <a:lstStyle>
            <a:lvl1pPr marL="0" indent="0">
              <a:buNone/>
              <a:defRPr sz="16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68047" y="2174875"/>
            <a:ext cx="4460501"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7101992"/>
            <a:ext cx="2133600" cy="365125"/>
          </a:xfrm>
        </p:spPr>
        <p:txBody>
          <a:bodyPr/>
          <a:lstStyle/>
          <a:p>
            <a:fld id="{3FC0EDFB-FD83-E644-9D0E-125FFA7AA012}" type="datetimeFigureOut">
              <a:rPr lang="en-US" smtClean="0"/>
              <a:pPr/>
              <a:t>5/4/2023</a:t>
            </a:fld>
            <a:endParaRPr lang="en-US"/>
          </a:p>
        </p:txBody>
      </p:sp>
      <p:sp>
        <p:nvSpPr>
          <p:cNvPr id="8" name="Footer Placeholder 7"/>
          <p:cNvSpPr>
            <a:spLocks noGrp="1"/>
          </p:cNvSpPr>
          <p:nvPr>
            <p:ph type="ftr" sz="quarter" idx="11"/>
          </p:nvPr>
        </p:nvSpPr>
        <p:spPr>
          <a:xfrm>
            <a:off x="3124200" y="7101992"/>
            <a:ext cx="2895600" cy="365125"/>
          </a:xfrm>
        </p:spPr>
        <p:txBody>
          <a:bodyPr/>
          <a:lstStyle/>
          <a:p>
            <a:endParaRPr lang="en-US"/>
          </a:p>
        </p:txBody>
      </p:sp>
      <p:sp>
        <p:nvSpPr>
          <p:cNvPr id="9" name="Slide Number Placeholder 8"/>
          <p:cNvSpPr>
            <a:spLocks noGrp="1"/>
          </p:cNvSpPr>
          <p:nvPr>
            <p:ph type="sldNum" sz="quarter" idx="12"/>
          </p:nvPr>
        </p:nvSpPr>
        <p:spPr>
          <a:xfrm>
            <a:off x="6553200" y="7101992"/>
            <a:ext cx="2133600" cy="365125"/>
          </a:xfrm>
        </p:spPr>
        <p:txBody>
          <a:bodyPr/>
          <a:lstStyle/>
          <a:p>
            <a:fld id="{98637929-1A85-8549-B8DA-E4C10A71E50D}" type="slidenum">
              <a:rPr lang="en-US" smtClean="0"/>
              <a:pPr/>
              <a:t>‹#›</a:t>
            </a:fld>
            <a:endParaRPr lang="en-US"/>
          </a:p>
        </p:txBody>
      </p:sp>
      <p:cxnSp>
        <p:nvCxnSpPr>
          <p:cNvPr id="10" name="Straight Connector 9"/>
          <p:cNvCxnSpPr/>
          <p:nvPr userDrawn="1"/>
        </p:nvCxnSpPr>
        <p:spPr>
          <a:xfrm flipV="1">
            <a:off x="4568051" y="1535114"/>
            <a:ext cx="0" cy="4591049"/>
          </a:xfrm>
          <a:prstGeom prst="line">
            <a:avLst/>
          </a:prstGeom>
          <a:ln w="6350">
            <a:solidFill>
              <a:srgbClr val="597B9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73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2-Columns Continuo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9309" y="1348509"/>
            <a:ext cx="8894618" cy="4765964"/>
          </a:xfrm>
        </p:spPr>
        <p:txBody>
          <a:bodyPr numCol="2" spcCol="457200"/>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7089354"/>
            <a:ext cx="2133600" cy="365125"/>
          </a:xfrm>
        </p:spPr>
        <p:txBody>
          <a:bodyPr/>
          <a:lstStyle/>
          <a:p>
            <a:fld id="{3FC0EDFB-FD83-E644-9D0E-125FFA7AA012}" type="datetimeFigureOut">
              <a:rPr lang="en-US" smtClean="0"/>
              <a:pPr/>
              <a:t>5/4/2023</a:t>
            </a:fld>
            <a:endParaRPr lang="en-US"/>
          </a:p>
        </p:txBody>
      </p:sp>
      <p:sp>
        <p:nvSpPr>
          <p:cNvPr id="5" name="Footer Placeholder 4"/>
          <p:cNvSpPr>
            <a:spLocks noGrp="1"/>
          </p:cNvSpPr>
          <p:nvPr>
            <p:ph type="ftr" sz="quarter" idx="11"/>
          </p:nvPr>
        </p:nvSpPr>
        <p:spPr>
          <a:xfrm>
            <a:off x="3124200" y="7089354"/>
            <a:ext cx="2895600" cy="365125"/>
          </a:xfrm>
        </p:spPr>
        <p:txBody>
          <a:bodyPr/>
          <a:lstStyle/>
          <a:p>
            <a:endParaRPr lang="en-US"/>
          </a:p>
        </p:txBody>
      </p:sp>
      <p:sp>
        <p:nvSpPr>
          <p:cNvPr id="6" name="Slide Number Placeholder 5"/>
          <p:cNvSpPr>
            <a:spLocks noGrp="1"/>
          </p:cNvSpPr>
          <p:nvPr>
            <p:ph type="sldNum" sz="quarter" idx="12"/>
          </p:nvPr>
        </p:nvSpPr>
        <p:spPr>
          <a:xfrm>
            <a:off x="6553200" y="7089354"/>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353155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3-Columns Continuo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9309" y="1320800"/>
            <a:ext cx="8894618" cy="4793673"/>
          </a:xfrm>
        </p:spPr>
        <p:txBody>
          <a:bodyPr numCol="3" spcCol="228600"/>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7089354"/>
            <a:ext cx="2133600" cy="365125"/>
          </a:xfrm>
        </p:spPr>
        <p:txBody>
          <a:bodyPr/>
          <a:lstStyle/>
          <a:p>
            <a:fld id="{3FC0EDFB-FD83-E644-9D0E-125FFA7AA012}" type="datetimeFigureOut">
              <a:rPr lang="en-US" smtClean="0"/>
              <a:pPr/>
              <a:t>5/4/2023</a:t>
            </a:fld>
            <a:endParaRPr lang="en-US"/>
          </a:p>
        </p:txBody>
      </p:sp>
      <p:sp>
        <p:nvSpPr>
          <p:cNvPr id="5" name="Footer Placeholder 4"/>
          <p:cNvSpPr>
            <a:spLocks noGrp="1"/>
          </p:cNvSpPr>
          <p:nvPr>
            <p:ph type="ftr" sz="quarter" idx="11"/>
          </p:nvPr>
        </p:nvSpPr>
        <p:spPr>
          <a:xfrm>
            <a:off x="3124200" y="7089354"/>
            <a:ext cx="2895600" cy="365125"/>
          </a:xfrm>
        </p:spPr>
        <p:txBody>
          <a:bodyPr/>
          <a:lstStyle/>
          <a:p>
            <a:endParaRPr lang="en-US"/>
          </a:p>
        </p:txBody>
      </p:sp>
      <p:sp>
        <p:nvSpPr>
          <p:cNvPr id="6" name="Slide Number Placeholder 5"/>
          <p:cNvSpPr>
            <a:spLocks noGrp="1"/>
          </p:cNvSpPr>
          <p:nvPr>
            <p:ph type="sldNum" sz="quarter" idx="12"/>
          </p:nvPr>
        </p:nvSpPr>
        <p:spPr>
          <a:xfrm>
            <a:off x="6553200" y="7089354"/>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16068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7076716"/>
            <a:ext cx="2133600" cy="365125"/>
          </a:xfrm>
        </p:spPr>
        <p:txBody>
          <a:bodyPr/>
          <a:lstStyle/>
          <a:p>
            <a:fld id="{3FC0EDFB-FD83-E644-9D0E-125FFA7AA012}" type="datetimeFigureOut">
              <a:rPr lang="en-US" smtClean="0"/>
              <a:pPr/>
              <a:t>5/4/2023</a:t>
            </a:fld>
            <a:endParaRPr lang="en-US"/>
          </a:p>
        </p:txBody>
      </p:sp>
      <p:sp>
        <p:nvSpPr>
          <p:cNvPr id="4" name="Footer Placeholder 3"/>
          <p:cNvSpPr>
            <a:spLocks noGrp="1"/>
          </p:cNvSpPr>
          <p:nvPr>
            <p:ph type="ftr" sz="quarter" idx="11"/>
          </p:nvPr>
        </p:nvSpPr>
        <p:spPr>
          <a:xfrm>
            <a:off x="3124200" y="7076716"/>
            <a:ext cx="2895600" cy="365125"/>
          </a:xfrm>
        </p:spPr>
        <p:txBody>
          <a:bodyPr/>
          <a:lstStyle/>
          <a:p>
            <a:endParaRPr lang="en-US"/>
          </a:p>
        </p:txBody>
      </p:sp>
      <p:sp>
        <p:nvSpPr>
          <p:cNvPr id="5" name="Slide Number Placeholder 4"/>
          <p:cNvSpPr>
            <a:spLocks noGrp="1"/>
          </p:cNvSpPr>
          <p:nvPr>
            <p:ph type="sldNum" sz="quarter" idx="12"/>
          </p:nvPr>
        </p:nvSpPr>
        <p:spPr>
          <a:xfrm>
            <a:off x="6553200" y="7076716"/>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52161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out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7139906"/>
            <a:ext cx="2133600" cy="365125"/>
          </a:xfrm>
        </p:spPr>
        <p:txBody>
          <a:bodyPr/>
          <a:lstStyle/>
          <a:p>
            <a:fld id="{3FC0EDFB-FD83-E644-9D0E-125FFA7AA012}" type="datetimeFigureOut">
              <a:rPr lang="en-US" smtClean="0"/>
              <a:pPr/>
              <a:t>5/4/2023</a:t>
            </a:fld>
            <a:endParaRPr lang="en-US" dirty="0"/>
          </a:p>
        </p:txBody>
      </p:sp>
      <p:sp>
        <p:nvSpPr>
          <p:cNvPr id="3" name="Footer Placeholder 2"/>
          <p:cNvSpPr>
            <a:spLocks noGrp="1"/>
          </p:cNvSpPr>
          <p:nvPr>
            <p:ph type="ftr" sz="quarter" idx="11"/>
          </p:nvPr>
        </p:nvSpPr>
        <p:spPr>
          <a:xfrm>
            <a:off x="3124200" y="7139906"/>
            <a:ext cx="2895600" cy="365125"/>
          </a:xfrm>
        </p:spPr>
        <p:txBody>
          <a:bodyPr/>
          <a:lstStyle/>
          <a:p>
            <a:endParaRPr lang="en-US"/>
          </a:p>
        </p:txBody>
      </p:sp>
      <p:sp>
        <p:nvSpPr>
          <p:cNvPr id="4" name="Slide Number Placeholder 3"/>
          <p:cNvSpPr>
            <a:spLocks noGrp="1"/>
          </p:cNvSpPr>
          <p:nvPr>
            <p:ph type="sldNum" sz="quarter" idx="12"/>
          </p:nvPr>
        </p:nvSpPr>
        <p:spPr>
          <a:xfrm>
            <a:off x="6553200" y="7139906"/>
            <a:ext cx="2133600" cy="365125"/>
          </a:xfrm>
        </p:spPr>
        <p:txBody>
          <a:bodyPr/>
          <a:lstStyle/>
          <a:p>
            <a:fld id="{98637929-1A85-8549-B8DA-E4C10A71E50D}" type="slidenum">
              <a:rPr lang="en-US" smtClean="0"/>
              <a:pPr/>
              <a:t>‹#›</a:t>
            </a:fld>
            <a:endParaRPr lang="en-US"/>
          </a:p>
        </p:txBody>
      </p:sp>
      <p:sp>
        <p:nvSpPr>
          <p:cNvPr id="5" name="Rectangle 4"/>
          <p:cNvSpPr/>
          <p:nvPr userDrawn="1"/>
        </p:nvSpPr>
        <p:spPr>
          <a:xfrm>
            <a:off x="1" y="1156296"/>
            <a:ext cx="9144000" cy="132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12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7139906"/>
            <a:ext cx="2133600" cy="365125"/>
          </a:xfrm>
        </p:spPr>
        <p:txBody>
          <a:bodyPr/>
          <a:lstStyle/>
          <a:p>
            <a:fld id="{3FC0EDFB-FD83-E644-9D0E-125FFA7AA012}" type="datetimeFigureOut">
              <a:rPr lang="en-US" smtClean="0"/>
              <a:pPr/>
              <a:t>5/4/2023</a:t>
            </a:fld>
            <a:endParaRPr lang="en-US" dirty="0"/>
          </a:p>
        </p:txBody>
      </p:sp>
      <p:sp>
        <p:nvSpPr>
          <p:cNvPr id="3" name="Footer Placeholder 2"/>
          <p:cNvSpPr>
            <a:spLocks noGrp="1"/>
          </p:cNvSpPr>
          <p:nvPr>
            <p:ph type="ftr" sz="quarter" idx="11"/>
          </p:nvPr>
        </p:nvSpPr>
        <p:spPr>
          <a:xfrm>
            <a:off x="3124200" y="7139906"/>
            <a:ext cx="2895600" cy="365125"/>
          </a:xfrm>
        </p:spPr>
        <p:txBody>
          <a:bodyPr/>
          <a:lstStyle/>
          <a:p>
            <a:endParaRPr lang="en-US"/>
          </a:p>
        </p:txBody>
      </p:sp>
      <p:sp>
        <p:nvSpPr>
          <p:cNvPr id="4" name="Slide Number Placeholder 3"/>
          <p:cNvSpPr>
            <a:spLocks noGrp="1"/>
          </p:cNvSpPr>
          <p:nvPr>
            <p:ph type="sldNum" sz="quarter" idx="12"/>
          </p:nvPr>
        </p:nvSpPr>
        <p:spPr>
          <a:xfrm>
            <a:off x="6553200" y="7139906"/>
            <a:ext cx="2133600" cy="365125"/>
          </a:xfrm>
        </p:spPr>
        <p:txBody>
          <a:bodyPr/>
          <a:lstStyle/>
          <a:p>
            <a:fld id="{98637929-1A85-8549-B8DA-E4C10A71E50D}" type="slidenum">
              <a:rPr lang="en-US" smtClean="0"/>
              <a:pPr/>
              <a:t>‹#›</a:t>
            </a:fld>
            <a:endParaRPr lang="en-US"/>
          </a:p>
        </p:txBody>
      </p:sp>
      <p:sp>
        <p:nvSpPr>
          <p:cNvPr id="5" name="Rectangle 4"/>
          <p:cNvSpPr/>
          <p:nvPr userDrawn="1"/>
        </p:nvSpPr>
        <p:spPr>
          <a:xfrm>
            <a:off x="1" y="0"/>
            <a:ext cx="9144000" cy="6122678"/>
          </a:xfrm>
          <a:prstGeom prst="rect">
            <a:avLst/>
          </a:prstGeom>
          <a:solidFill>
            <a:srgbClr val="597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6122678"/>
            <a:ext cx="9144001" cy="0"/>
          </a:xfrm>
          <a:prstGeom prst="line">
            <a:avLst/>
          </a:prstGeom>
          <a:ln>
            <a:solidFill>
              <a:srgbClr val="FFAE3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09" y="145334"/>
            <a:ext cx="8894618" cy="957480"/>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129309" y="1358412"/>
            <a:ext cx="8894618" cy="47677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0EDFB-FD83-E644-9D0E-125FFA7AA012}" type="datetimeFigureOut">
              <a:rPr lang="en-US" smtClean="0"/>
              <a:pPr/>
              <a:t>5/4/2023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37929-1A85-8549-B8DA-E4C10A71E50D}" type="slidenum">
              <a:rPr lang="en-US" smtClean="0"/>
              <a:pPr/>
              <a:t>‹#›</a:t>
            </a:fld>
            <a:endParaRPr lang="en-US"/>
          </a:p>
        </p:txBody>
      </p:sp>
      <p:cxnSp>
        <p:nvCxnSpPr>
          <p:cNvPr id="10" name="Straight Connector 9"/>
          <p:cNvCxnSpPr/>
          <p:nvPr userDrawn="1"/>
        </p:nvCxnSpPr>
        <p:spPr>
          <a:xfrm>
            <a:off x="0" y="1232118"/>
            <a:ext cx="9144001" cy="0"/>
          </a:xfrm>
          <a:prstGeom prst="line">
            <a:avLst/>
          </a:prstGeom>
          <a:ln>
            <a:solidFill>
              <a:srgbClr val="FFAE3B"/>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1" y="6126162"/>
            <a:ext cx="9144000" cy="731837"/>
          </a:xfrm>
          <a:prstGeom prst="rect">
            <a:avLst/>
          </a:prstGeom>
          <a:solidFill>
            <a:srgbClr val="597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0"/>
          <a:stretch>
            <a:fillRect/>
          </a:stretch>
        </p:blipFill>
        <p:spPr>
          <a:xfrm>
            <a:off x="7682402" y="6252455"/>
            <a:ext cx="1248508" cy="457200"/>
          </a:xfrm>
          <a:prstGeom prst="rect">
            <a:avLst/>
          </a:prstGeom>
        </p:spPr>
      </p:pic>
    </p:spTree>
    <p:extLst>
      <p:ext uri="{BB962C8B-B14F-4D97-AF65-F5344CB8AC3E}">
        <p14:creationId xmlns:p14="http://schemas.microsoft.com/office/powerpoint/2010/main" val="126097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9" r:id="rId4"/>
    <p:sldLayoutId id="2147483660" r:id="rId5"/>
    <p:sldLayoutId id="2147483654" r:id="rId6"/>
    <p:sldLayoutId id="2147483655" r:id="rId7"/>
    <p:sldLayoutId id="2147483658" r:id="rId8"/>
  </p:sldLayoutIdLst>
  <p:txStyles>
    <p:titleStyle>
      <a:lvl1pPr algn="l" defTabSz="457200" rtl="0" eaLnBrk="1" latinLnBrk="0" hangingPunct="1">
        <a:spcBef>
          <a:spcPct val="0"/>
        </a:spcBef>
        <a:buNone/>
        <a:defRPr sz="2800" b="0" i="0" kern="1200">
          <a:solidFill>
            <a:srgbClr val="5F7E93"/>
          </a:solidFill>
          <a:latin typeface="Palatino Linotype"/>
          <a:ea typeface="+mj-ea"/>
          <a:cs typeface="Palatino Linotype"/>
        </a:defRPr>
      </a:lvl1pPr>
    </p:titleStyle>
    <p:bodyStyle>
      <a:lvl1pPr marL="457200" indent="-457200" algn="l" defTabSz="457200" rtl="0" eaLnBrk="1" latinLnBrk="0" hangingPunct="1">
        <a:lnSpc>
          <a:spcPct val="100000"/>
        </a:lnSpc>
        <a:spcBef>
          <a:spcPts val="0"/>
        </a:spcBef>
        <a:buClr>
          <a:srgbClr val="FFAE3B"/>
        </a:buClr>
        <a:buSzPct val="110000"/>
        <a:buFont typeface="Wingdings" panose="05000000000000000000" pitchFamily="2" charset="2"/>
        <a:buChar char="Ø"/>
        <a:defRPr sz="2200" b="0" i="0" kern="1200">
          <a:solidFill>
            <a:schemeClr val="tx1">
              <a:lumMod val="50000"/>
              <a:lumOff val="50000"/>
            </a:schemeClr>
          </a:solidFill>
          <a:latin typeface="Palatino Linotype"/>
          <a:ea typeface="+mn-ea"/>
          <a:cs typeface="Palatino Linotype"/>
        </a:defRPr>
      </a:lvl1pPr>
      <a:lvl2pPr marL="914400" indent="-454025" algn="l" defTabSz="457200" rtl="0" eaLnBrk="1" latinLnBrk="0" hangingPunct="1">
        <a:lnSpc>
          <a:spcPct val="100000"/>
        </a:lnSpc>
        <a:spcBef>
          <a:spcPts val="0"/>
        </a:spcBef>
        <a:buClr>
          <a:srgbClr val="FFAE3B"/>
        </a:buClr>
        <a:buSzPct val="120000"/>
        <a:buFont typeface="Arial"/>
        <a:buChar char="•"/>
        <a:defRPr sz="2000" b="0" i="0" kern="1200">
          <a:solidFill>
            <a:schemeClr val="tx1">
              <a:lumMod val="50000"/>
              <a:lumOff val="50000"/>
            </a:schemeClr>
          </a:solidFill>
          <a:latin typeface="Palatino Linotype"/>
          <a:ea typeface="+mn-ea"/>
          <a:cs typeface="Palatino Linotype"/>
        </a:defRPr>
      </a:lvl2pPr>
      <a:lvl3pPr marL="1371600" indent="-457200" algn="l" defTabSz="457200" rtl="0" eaLnBrk="1" latinLnBrk="0" hangingPunct="1">
        <a:lnSpc>
          <a:spcPct val="100000"/>
        </a:lnSpc>
        <a:spcBef>
          <a:spcPts val="0"/>
        </a:spcBef>
        <a:buClr>
          <a:srgbClr val="FFAE3B"/>
        </a:buClr>
        <a:buSzPct val="60000"/>
        <a:buFont typeface="Wingdings" panose="05000000000000000000" pitchFamily="2" charset="2"/>
        <a:buChar char="q"/>
        <a:defRPr sz="1800" b="0" i="0" kern="1200">
          <a:solidFill>
            <a:schemeClr val="tx1">
              <a:lumMod val="50000"/>
              <a:lumOff val="50000"/>
            </a:schemeClr>
          </a:solidFill>
          <a:latin typeface="Palatino Linotype"/>
          <a:ea typeface="+mn-ea"/>
          <a:cs typeface="Palatino Linotype"/>
        </a:defRPr>
      </a:lvl3pPr>
      <a:lvl4pPr marL="1828800" indent="-455613" algn="l" defTabSz="457200" rtl="0" eaLnBrk="1" latinLnBrk="0" hangingPunct="1">
        <a:lnSpc>
          <a:spcPct val="100000"/>
        </a:lnSpc>
        <a:spcBef>
          <a:spcPts val="0"/>
        </a:spcBef>
        <a:buClr>
          <a:srgbClr val="FFAE3B"/>
        </a:buClr>
        <a:buFont typeface="Symbol" panose="05050102010706020507" pitchFamily="18" charset="2"/>
        <a:buChar char="*"/>
        <a:defRPr sz="1600" b="0" i="0" kern="1200">
          <a:solidFill>
            <a:schemeClr val="tx1">
              <a:lumMod val="50000"/>
              <a:lumOff val="50000"/>
            </a:schemeClr>
          </a:solidFill>
          <a:latin typeface="Palatino Linotype"/>
          <a:ea typeface="+mn-ea"/>
          <a:cs typeface="Palatino Linotype"/>
        </a:defRPr>
      </a:lvl4pPr>
      <a:lvl5pPr marL="2286000" indent="-457200" algn="l" defTabSz="457200" rtl="0" eaLnBrk="1" latinLnBrk="0" hangingPunct="1">
        <a:lnSpc>
          <a:spcPct val="100000"/>
        </a:lnSpc>
        <a:spcBef>
          <a:spcPts val="0"/>
        </a:spcBef>
        <a:buClr>
          <a:srgbClr val="FFAE3B"/>
        </a:buClr>
        <a:buFont typeface="Courier New" panose="02070309020205020404" pitchFamily="49" charset="0"/>
        <a:buChar char="o"/>
        <a:defRPr sz="1400" b="0" i="0" kern="1200">
          <a:solidFill>
            <a:schemeClr val="tx1">
              <a:lumMod val="50000"/>
              <a:lumOff val="50000"/>
            </a:schemeClr>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a:t>Let’s Get to Work!</a:t>
            </a:r>
            <a:br>
              <a:rPr lang="en-US" dirty="0"/>
            </a:br>
            <a:r>
              <a:rPr lang="en-US" i="1" dirty="0"/>
              <a:t>2023 Employment Law Updates</a:t>
            </a:r>
            <a:endParaRPr lang="en-US" dirty="0"/>
          </a:p>
        </p:txBody>
      </p:sp>
      <p:sp>
        <p:nvSpPr>
          <p:cNvPr id="8" name="Subtitle 7"/>
          <p:cNvSpPr>
            <a:spLocks noGrp="1"/>
          </p:cNvSpPr>
          <p:nvPr>
            <p:ph type="subTitle" idx="1"/>
          </p:nvPr>
        </p:nvSpPr>
        <p:spPr/>
        <p:txBody>
          <a:bodyPr>
            <a:normAutofit lnSpcReduction="10000"/>
          </a:bodyPr>
          <a:lstStyle/>
          <a:p>
            <a:r>
              <a:rPr lang="en-US" dirty="0"/>
              <a:t>Nathan Skeen and Chris Droubay</a:t>
            </a:r>
          </a:p>
        </p:txBody>
      </p:sp>
    </p:spTree>
    <p:extLst>
      <p:ext uri="{BB962C8B-B14F-4D97-AF65-F5344CB8AC3E}">
        <p14:creationId xmlns:p14="http://schemas.microsoft.com/office/powerpoint/2010/main" val="196168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McLaren Macomb, 372 NLRB No. 58</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NLRB General Counsel Memo</a:t>
            </a:r>
          </a:p>
          <a:p>
            <a:endParaRPr lang="en-US" dirty="0"/>
          </a:p>
          <a:p>
            <a:pPr lvl="1"/>
            <a:r>
              <a:rPr lang="en-US" dirty="0"/>
              <a:t>States that the ruling may be applied retroactively.</a:t>
            </a:r>
          </a:p>
          <a:p>
            <a:pPr lvl="1"/>
            <a:endParaRPr lang="en-US" dirty="0"/>
          </a:p>
          <a:p>
            <a:pPr lvl="1"/>
            <a:r>
              <a:rPr lang="en-US" dirty="0"/>
              <a:t>Even offering an agreement with improper language would be unlawful.</a:t>
            </a:r>
          </a:p>
          <a:p>
            <a:pPr lvl="1"/>
            <a:endParaRPr lang="en-US" dirty="0"/>
          </a:p>
          <a:p>
            <a:pPr lvl="1"/>
            <a:r>
              <a:rPr lang="en-US" dirty="0"/>
              <a:t>Expresses that lawful agreements may be proffered, maintained, and enforced.</a:t>
            </a:r>
          </a:p>
        </p:txBody>
      </p:sp>
    </p:spTree>
    <p:extLst>
      <p:ext uri="{BB962C8B-B14F-4D97-AF65-F5344CB8AC3E}">
        <p14:creationId xmlns:p14="http://schemas.microsoft.com/office/powerpoint/2010/main" val="235129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McLaren Macomb, 372 NLRB No. 58</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Good News:</a:t>
            </a:r>
          </a:p>
          <a:p>
            <a:endParaRPr lang="en-US" dirty="0"/>
          </a:p>
          <a:p>
            <a:pPr lvl="1"/>
            <a:r>
              <a:rPr lang="en-US" dirty="0"/>
              <a:t>Rule does not apply to public sector employees.</a:t>
            </a:r>
          </a:p>
          <a:p>
            <a:pPr lvl="1"/>
            <a:endParaRPr lang="en-US" dirty="0"/>
          </a:p>
          <a:p>
            <a:pPr lvl="1"/>
            <a:r>
              <a:rPr lang="en-US" dirty="0"/>
              <a:t>Public employers should still review severance agreement templates on a regular basis.</a:t>
            </a:r>
          </a:p>
          <a:p>
            <a:pPr lvl="1"/>
            <a:endParaRPr lang="en-US" dirty="0"/>
          </a:p>
        </p:txBody>
      </p:sp>
    </p:spTree>
    <p:extLst>
      <p:ext uri="{BB962C8B-B14F-4D97-AF65-F5344CB8AC3E}">
        <p14:creationId xmlns:p14="http://schemas.microsoft.com/office/powerpoint/2010/main" val="111859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New Legislation Affecting Employment</a:t>
            </a:r>
          </a:p>
        </p:txBody>
      </p:sp>
    </p:spTree>
    <p:extLst>
      <p:ext uri="{BB962C8B-B14F-4D97-AF65-F5344CB8AC3E}">
        <p14:creationId xmlns:p14="http://schemas.microsoft.com/office/powerpoint/2010/main" val="411295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New Legislation</a:t>
            </a:r>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Workplace Violence Protective Order</a:t>
            </a:r>
          </a:p>
          <a:p>
            <a:endParaRPr lang="en-US" dirty="0"/>
          </a:p>
          <a:p>
            <a:r>
              <a:rPr lang="en-US" dirty="0"/>
              <a:t>Immunity Status </a:t>
            </a:r>
          </a:p>
          <a:p>
            <a:endParaRPr lang="en-US" dirty="0"/>
          </a:p>
          <a:p>
            <a:r>
              <a:rPr lang="en-US" dirty="0"/>
              <a:t>Hiring of mental health professionals</a:t>
            </a:r>
          </a:p>
          <a:p>
            <a:endParaRPr lang="en-US" dirty="0"/>
          </a:p>
          <a:p>
            <a:r>
              <a:rPr lang="en-US" dirty="0"/>
              <a:t>Tip pooling or sharing arrangements</a:t>
            </a:r>
          </a:p>
          <a:p>
            <a:endParaRPr lang="en-US" dirty="0"/>
          </a:p>
          <a:p>
            <a:endParaRPr lang="en-US" dirty="0"/>
          </a:p>
        </p:txBody>
      </p:sp>
    </p:spTree>
    <p:extLst>
      <p:ext uri="{BB962C8B-B14F-4D97-AF65-F5344CB8AC3E}">
        <p14:creationId xmlns:p14="http://schemas.microsoft.com/office/powerpoint/2010/main" val="241558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Remote Work as a Reasonable Accommodation</a:t>
            </a:r>
          </a:p>
        </p:txBody>
      </p:sp>
    </p:spTree>
    <p:extLst>
      <p:ext uri="{BB962C8B-B14F-4D97-AF65-F5344CB8AC3E}">
        <p14:creationId xmlns:p14="http://schemas.microsoft.com/office/powerpoint/2010/main" val="95393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History of Remote Work as Reasonable Accommodation</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2005 EEOC Remote Work Statement:</a:t>
            </a:r>
          </a:p>
          <a:p>
            <a:endParaRPr lang="en-US" dirty="0"/>
          </a:p>
          <a:p>
            <a:pPr lvl="1"/>
            <a:r>
              <a:rPr lang="en-US" dirty="0"/>
              <a:t>“The ADA does not require an employer to offer a telework program.”</a:t>
            </a:r>
          </a:p>
          <a:p>
            <a:pPr lvl="1"/>
            <a:endParaRPr lang="en-US" dirty="0"/>
          </a:p>
          <a:p>
            <a:pPr lvl="1"/>
            <a:r>
              <a:rPr lang="en-US" dirty="0"/>
              <a:t>If the employer offers a telework program, the employer “must allow employees with disabilities an equal opportunity to participate in such a program.”</a:t>
            </a:r>
          </a:p>
        </p:txBody>
      </p:sp>
    </p:spTree>
    <p:extLst>
      <p:ext uri="{BB962C8B-B14F-4D97-AF65-F5344CB8AC3E}">
        <p14:creationId xmlns:p14="http://schemas.microsoft.com/office/powerpoint/2010/main" val="189311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History of Remote Work as Reasonable Accommodation</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EEOC 2020:  </a:t>
            </a:r>
          </a:p>
          <a:p>
            <a:endParaRPr lang="en-US" dirty="0"/>
          </a:p>
          <a:p>
            <a:pPr lvl="1"/>
            <a:r>
              <a:rPr lang="en-US" dirty="0"/>
              <a:t>If an employer grants telework to employees for the purpose of COVID-19 and subsequently reopens the workplace, the employer is not automatically required to offer telework as a reasonable accommodation to every employee with a disability who requests it.</a:t>
            </a:r>
          </a:p>
          <a:p>
            <a:pPr lvl="1"/>
            <a:endParaRPr lang="en-US" dirty="0"/>
          </a:p>
          <a:p>
            <a:pPr lvl="1"/>
            <a:r>
              <a:rPr lang="en-US" dirty="0"/>
              <a:t>“If there is no disability-related limitation that requires teleworking, then the employer does not have to provide telework as an accommodation.”</a:t>
            </a:r>
          </a:p>
          <a:p>
            <a:pPr lvl="1"/>
            <a:endParaRPr lang="en-US" dirty="0"/>
          </a:p>
          <a:p>
            <a:pPr lvl="1"/>
            <a:r>
              <a:rPr lang="en-US" dirty="0"/>
              <a:t>The fact that an employer temporarily excused performance of an essential function during COVID-19 does not mean the employer permanently changed a job’s essential functions.”</a:t>
            </a:r>
          </a:p>
        </p:txBody>
      </p:sp>
    </p:spTree>
    <p:extLst>
      <p:ext uri="{BB962C8B-B14F-4D97-AF65-F5344CB8AC3E}">
        <p14:creationId xmlns:p14="http://schemas.microsoft.com/office/powerpoint/2010/main" val="98855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History of Remote Work as Reasonable Accommodation</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EEOC 2020:  </a:t>
            </a:r>
          </a:p>
          <a:p>
            <a:endParaRPr lang="en-US" dirty="0"/>
          </a:p>
          <a:p>
            <a:pPr lvl="1"/>
            <a:r>
              <a:rPr lang="en-US" dirty="0"/>
              <a:t>However, an employer’s ability to offer temporary telework for employees could be relevant to the reasonable accommodation analysis for renewed requests after the workplace reopens.</a:t>
            </a:r>
          </a:p>
          <a:p>
            <a:pPr lvl="1"/>
            <a:endParaRPr lang="en-US" dirty="0"/>
          </a:p>
          <a:p>
            <a:pPr lvl="1"/>
            <a:r>
              <a:rPr lang="en-US" dirty="0"/>
              <a:t>“[T]he employee and the employer should engage in a flexible, cooperative interactive process going forward if this issue does arise.”</a:t>
            </a:r>
          </a:p>
        </p:txBody>
      </p:sp>
    </p:spTree>
    <p:extLst>
      <p:ext uri="{BB962C8B-B14F-4D97-AF65-F5344CB8AC3E}">
        <p14:creationId xmlns:p14="http://schemas.microsoft.com/office/powerpoint/2010/main" val="1509223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History of Remote Work as Reasonable Accommodation</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normAutofit/>
          </a:bodyPr>
          <a:lstStyle/>
          <a:p>
            <a:r>
              <a:rPr lang="en-US" dirty="0"/>
              <a:t>EEOC 2022:  </a:t>
            </a:r>
          </a:p>
          <a:p>
            <a:endParaRPr lang="en-US" dirty="0"/>
          </a:p>
          <a:p>
            <a:pPr lvl="1"/>
            <a:r>
              <a:rPr lang="en-US" dirty="0"/>
              <a:t>In general, employees do not have a right under federal employment discrimination laws to reasonable accommodations such as telework just because they are caregivers.</a:t>
            </a:r>
          </a:p>
          <a:p>
            <a:pPr lvl="1"/>
            <a:endParaRPr lang="en-US" dirty="0"/>
          </a:p>
          <a:p>
            <a:pPr lvl="1"/>
            <a:r>
              <a:rPr lang="en-US" dirty="0"/>
              <a:t>However, employees who are unable to perform their job duties because of related medical conditions must be treated the same as other employees who are temporarily unable to perform job duties.</a:t>
            </a:r>
          </a:p>
          <a:p>
            <a:pPr lvl="1"/>
            <a:endParaRPr lang="en-US" dirty="0"/>
          </a:p>
        </p:txBody>
      </p:sp>
    </p:spTree>
    <p:extLst>
      <p:ext uri="{BB962C8B-B14F-4D97-AF65-F5344CB8AC3E}">
        <p14:creationId xmlns:p14="http://schemas.microsoft.com/office/powerpoint/2010/main" val="3887751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Remote Work as Reasonable Accommodation Now</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Can be a form of reasonable accommodation for employees whose medical conditions make commuting or working in an office impossible.</a:t>
            </a:r>
          </a:p>
          <a:p>
            <a:endParaRPr lang="en-US" dirty="0"/>
          </a:p>
          <a:p>
            <a:r>
              <a:rPr lang="en-US" dirty="0"/>
              <a:t>Employers are now expected to consider permitting remote work as a form of reasonable accommodation under the ADA if it allows the employee to perform the essential functions of the job without creating an undue hardship.</a:t>
            </a:r>
          </a:p>
          <a:p>
            <a:endParaRPr lang="en-US" dirty="0"/>
          </a:p>
        </p:txBody>
      </p:sp>
    </p:spTree>
    <p:extLst>
      <p:ext uri="{BB962C8B-B14F-4D97-AF65-F5344CB8AC3E}">
        <p14:creationId xmlns:p14="http://schemas.microsoft.com/office/powerpoint/2010/main" val="422587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Recent Employment Law Decisions</a:t>
            </a:r>
          </a:p>
        </p:txBody>
      </p:sp>
    </p:spTree>
    <p:extLst>
      <p:ext uri="{BB962C8B-B14F-4D97-AF65-F5344CB8AC3E}">
        <p14:creationId xmlns:p14="http://schemas.microsoft.com/office/powerpoint/2010/main" val="7456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Remote Work as Reasonable Accommodation Now</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The EEOC has litigated cases involving remote work requests as a potential reasonable accommodation.</a:t>
            </a:r>
          </a:p>
          <a:p>
            <a:endParaRPr lang="en-US" dirty="0"/>
          </a:p>
          <a:p>
            <a:r>
              <a:rPr lang="en-US" dirty="0"/>
              <a:t>Policies should contain language indicating that remote work may be allowed as a reasonable accommodation under certain circumstances.</a:t>
            </a:r>
          </a:p>
          <a:p>
            <a:endParaRPr lang="en-US" dirty="0"/>
          </a:p>
        </p:txBody>
      </p:sp>
    </p:spTree>
    <p:extLst>
      <p:ext uri="{BB962C8B-B14F-4D97-AF65-F5344CB8AC3E}">
        <p14:creationId xmlns:p14="http://schemas.microsoft.com/office/powerpoint/2010/main" val="330458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Remote Work as Reasonable Accommodation Tips</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Remote work requests should be treated just as any other reasonable accommodation.</a:t>
            </a:r>
          </a:p>
          <a:p>
            <a:endParaRPr lang="en-US" dirty="0"/>
          </a:p>
          <a:p>
            <a:r>
              <a:rPr lang="en-US" dirty="0"/>
              <a:t>Should be employee initiated, not employer initiated.</a:t>
            </a:r>
          </a:p>
          <a:p>
            <a:endParaRPr lang="en-US" dirty="0"/>
          </a:p>
          <a:p>
            <a:pPr lvl="1"/>
            <a:r>
              <a:rPr lang="en-US" dirty="0"/>
              <a:t>But be prepared to offer if you identify it as a possible accommodation.</a:t>
            </a:r>
          </a:p>
          <a:p>
            <a:endParaRPr lang="en-US" dirty="0"/>
          </a:p>
          <a:p>
            <a:r>
              <a:rPr lang="en-US" dirty="0"/>
              <a:t>Apply consistently, no favorites, and do not discriminate.</a:t>
            </a:r>
          </a:p>
          <a:p>
            <a:pPr lvl="1"/>
            <a:endParaRPr lang="en-US" dirty="0"/>
          </a:p>
        </p:txBody>
      </p:sp>
    </p:spTree>
    <p:extLst>
      <p:ext uri="{BB962C8B-B14F-4D97-AF65-F5344CB8AC3E}">
        <p14:creationId xmlns:p14="http://schemas.microsoft.com/office/powerpoint/2010/main" val="134712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Abuse of FMLA</a:t>
            </a:r>
          </a:p>
        </p:txBody>
      </p:sp>
    </p:spTree>
    <p:extLst>
      <p:ext uri="{BB962C8B-B14F-4D97-AF65-F5344CB8AC3E}">
        <p14:creationId xmlns:p14="http://schemas.microsoft.com/office/powerpoint/2010/main" val="311597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Abuse of FMLA</a:t>
            </a:r>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normAutofit/>
          </a:bodyPr>
          <a:lstStyle/>
          <a:p>
            <a:r>
              <a:rPr lang="en-US" dirty="0"/>
              <a:t>"Friday and Monday leave act.“</a:t>
            </a:r>
          </a:p>
          <a:p>
            <a:pPr marL="0" indent="0">
              <a:buNone/>
            </a:pPr>
            <a:endParaRPr lang="en-US" dirty="0"/>
          </a:p>
          <a:p>
            <a:r>
              <a:rPr lang="en-US" dirty="0"/>
              <a:t>Don’t jump to conclusions or make snap judgments</a:t>
            </a:r>
          </a:p>
          <a:p>
            <a:pPr marL="0" indent="0">
              <a:buNone/>
            </a:pPr>
            <a:endParaRPr lang="en-US" dirty="0"/>
          </a:p>
          <a:p>
            <a:r>
              <a:rPr lang="en-US" dirty="0"/>
              <a:t>Communicate with the employee</a:t>
            </a:r>
          </a:p>
          <a:p>
            <a:endParaRPr lang="en-US" dirty="0"/>
          </a:p>
          <a:p>
            <a:r>
              <a:rPr lang="en-US" dirty="0"/>
              <a:t>Attempt to work with the employee</a:t>
            </a:r>
          </a:p>
          <a:p>
            <a:endParaRPr lang="en-US" dirty="0"/>
          </a:p>
          <a:p>
            <a:endParaRPr lang="en-US" dirty="0"/>
          </a:p>
        </p:txBody>
      </p:sp>
    </p:spTree>
    <p:extLst>
      <p:ext uri="{BB962C8B-B14F-4D97-AF65-F5344CB8AC3E}">
        <p14:creationId xmlns:p14="http://schemas.microsoft.com/office/powerpoint/2010/main" val="406955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C2D2-9BB2-2F90-0F2F-B78DA3FDF259}"/>
              </a:ext>
            </a:extLst>
          </p:cNvPr>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Abuse of FMLA</a:t>
            </a:r>
          </a:p>
        </p:txBody>
      </p:sp>
      <p:sp>
        <p:nvSpPr>
          <p:cNvPr id="3" name="Content Placeholder 2">
            <a:extLst>
              <a:ext uri="{FF2B5EF4-FFF2-40B4-BE49-F238E27FC236}">
                <a16:creationId xmlns:a16="http://schemas.microsoft.com/office/drawing/2014/main" id="{5CD15012-19E5-7A1A-5929-C8729A2E20F3}"/>
              </a:ext>
            </a:extLst>
          </p:cNvPr>
          <p:cNvSpPr>
            <a:spLocks noGrp="1"/>
          </p:cNvSpPr>
          <p:nvPr>
            <p:ph idx="1"/>
          </p:nvPr>
        </p:nvSpPr>
        <p:spPr/>
        <p:txBody>
          <a:bodyPr/>
          <a:lstStyle/>
          <a:p>
            <a:r>
              <a:rPr lang="en-US" dirty="0"/>
              <a:t>Documentation</a:t>
            </a:r>
          </a:p>
          <a:p>
            <a:pPr marL="0" indent="0">
              <a:buNone/>
            </a:pPr>
            <a:endParaRPr lang="en-US" dirty="0"/>
          </a:p>
          <a:p>
            <a:r>
              <a:rPr lang="en-US" dirty="0"/>
              <a:t>Medical Certifications and Recertifications</a:t>
            </a:r>
          </a:p>
          <a:p>
            <a:endParaRPr lang="en-US" dirty="0"/>
          </a:p>
          <a:p>
            <a:r>
              <a:rPr lang="en-US" dirty="0"/>
              <a:t>Call-in Requirements</a:t>
            </a:r>
          </a:p>
          <a:p>
            <a:endParaRPr lang="en-US" dirty="0"/>
          </a:p>
          <a:p>
            <a:r>
              <a:rPr lang="en-US" dirty="0"/>
              <a:t>Vacation Time Requirements</a:t>
            </a:r>
          </a:p>
          <a:p>
            <a:endParaRPr lang="en-US" dirty="0"/>
          </a:p>
          <a:p>
            <a:r>
              <a:rPr lang="en-US" dirty="0"/>
              <a:t>Investigate (But only where appropriate)</a:t>
            </a:r>
          </a:p>
          <a:p>
            <a:endParaRPr lang="en-US" dirty="0"/>
          </a:p>
          <a:p>
            <a:endParaRPr lang="en-US" dirty="0"/>
          </a:p>
        </p:txBody>
      </p:sp>
    </p:spTree>
    <p:extLst>
      <p:ext uri="{BB962C8B-B14F-4D97-AF65-F5344CB8AC3E}">
        <p14:creationId xmlns:p14="http://schemas.microsoft.com/office/powerpoint/2010/main" val="336702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err="1">
                <a:solidFill>
                  <a:srgbClr val="FFFFFF"/>
                </a:solidFill>
              </a:rPr>
              <a:t>ChatGPT</a:t>
            </a:r>
            <a:r>
              <a:rPr lang="en-US" sz="3600" i="1" dirty="0">
                <a:solidFill>
                  <a:srgbClr val="FFFFFF"/>
                </a:solidFill>
              </a:rPr>
              <a:t> in the Workplace</a:t>
            </a:r>
          </a:p>
        </p:txBody>
      </p:sp>
    </p:spTree>
    <p:extLst>
      <p:ext uri="{BB962C8B-B14F-4D97-AF65-F5344CB8AC3E}">
        <p14:creationId xmlns:p14="http://schemas.microsoft.com/office/powerpoint/2010/main" val="209491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err="1">
                <a:latin typeface="Times New Roman"/>
                <a:cs typeface="Times New Roman"/>
              </a:rPr>
              <a:t>ChatGPT</a:t>
            </a:r>
            <a:r>
              <a:rPr lang="en-US" b="1" i="1" dirty="0">
                <a:latin typeface="Times New Roman"/>
                <a:cs typeface="Times New Roman"/>
              </a:rPr>
              <a:t> Considerations</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normAutofit/>
          </a:bodyPr>
          <a:lstStyle/>
          <a:p>
            <a:r>
              <a:rPr lang="en-US" dirty="0"/>
              <a:t>Data security/Confidential Information/GRAMA</a:t>
            </a:r>
          </a:p>
          <a:p>
            <a:endParaRPr lang="en-US" dirty="0"/>
          </a:p>
          <a:p>
            <a:r>
              <a:rPr lang="en-US" dirty="0"/>
              <a:t>Accuracy/Fact Checking</a:t>
            </a:r>
          </a:p>
          <a:p>
            <a:endParaRPr lang="en-US" dirty="0"/>
          </a:p>
          <a:p>
            <a:r>
              <a:rPr lang="en-US" dirty="0"/>
              <a:t>What are we paying employees for? vs. Encouraging innovation</a:t>
            </a:r>
          </a:p>
        </p:txBody>
      </p:sp>
    </p:spTree>
    <p:extLst>
      <p:ext uri="{BB962C8B-B14F-4D97-AF65-F5344CB8AC3E}">
        <p14:creationId xmlns:p14="http://schemas.microsoft.com/office/powerpoint/2010/main" val="879529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Sample </a:t>
            </a:r>
            <a:r>
              <a:rPr lang="en-US" b="1" i="1" dirty="0" err="1">
                <a:latin typeface="Times New Roman"/>
                <a:cs typeface="Times New Roman"/>
              </a:rPr>
              <a:t>ChatGPT</a:t>
            </a:r>
            <a:r>
              <a:rPr lang="en-US" b="1" i="1" dirty="0">
                <a:latin typeface="Times New Roman"/>
                <a:cs typeface="Times New Roman"/>
              </a:rPr>
              <a:t> Policy</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normAutofit fontScale="62500" lnSpcReduction="20000"/>
          </a:bodyPr>
          <a:lstStyle/>
          <a:p>
            <a:pPr algn="l"/>
            <a:r>
              <a:rPr lang="en-US" b="0" i="0" dirty="0">
                <a:solidFill>
                  <a:srgbClr val="374151"/>
                </a:solidFill>
                <a:effectLst/>
                <a:latin typeface="Times New Roman" panose="02020603050405020304" pitchFamily="18" charset="0"/>
                <a:cs typeface="Times New Roman" panose="02020603050405020304" pitchFamily="18" charset="0"/>
              </a:rPr>
              <a:t>As an AI language model designed to assist users with their queries and tasks,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is expected to be professional and helpful in all interactions with users. To ensure that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operates smoothly and adheres to company standards, the following policies are to be observed:</a:t>
            </a:r>
          </a:p>
          <a:p>
            <a:pPr algn="l"/>
            <a:endParaRPr lang="en-US" b="0" i="0" dirty="0">
              <a:solidFill>
                <a:srgbClr val="374151"/>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b="0" i="0" dirty="0">
                <a:solidFill>
                  <a:srgbClr val="374151"/>
                </a:solidFill>
                <a:effectLst/>
                <a:latin typeface="Times New Roman" panose="02020603050405020304" pitchFamily="18" charset="0"/>
                <a:cs typeface="Times New Roman" panose="02020603050405020304" pitchFamily="18" charset="0"/>
              </a:rPr>
              <a:t>Professionalism: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must conduct itself professionally in all interactions with users, refraining from using offensive language or engaging in behavior that could be perceived as unprofessional.</a:t>
            </a:r>
          </a:p>
          <a:p>
            <a:pPr algn="l">
              <a:buFont typeface="+mj-lt"/>
              <a:buAutoNum type="arabicPeriod"/>
            </a:pPr>
            <a:endParaRPr lang="en-US" b="0" i="0" dirty="0">
              <a:solidFill>
                <a:srgbClr val="374151"/>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b="0" i="0" dirty="0">
                <a:solidFill>
                  <a:srgbClr val="374151"/>
                </a:solidFill>
                <a:effectLst/>
                <a:latin typeface="Times New Roman" panose="02020603050405020304" pitchFamily="18" charset="0"/>
                <a:cs typeface="Times New Roman" panose="02020603050405020304" pitchFamily="18" charset="0"/>
              </a:rPr>
              <a:t>Confidentiality: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is not to disclose any confidential or sensitive information that is shared with it during work hours. If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receives any sensitive information, it must be kept confidential and not shared with unauthorized parties.</a:t>
            </a:r>
          </a:p>
          <a:p>
            <a:pPr algn="l">
              <a:buFont typeface="+mj-lt"/>
              <a:buAutoNum type="arabicPeriod"/>
            </a:pPr>
            <a:endParaRPr lang="en-US" b="0" i="0" dirty="0">
              <a:solidFill>
                <a:srgbClr val="374151"/>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b="0" i="0" dirty="0">
                <a:solidFill>
                  <a:srgbClr val="374151"/>
                </a:solidFill>
                <a:effectLst/>
                <a:latin typeface="Times New Roman" panose="02020603050405020304" pitchFamily="18" charset="0"/>
                <a:cs typeface="Times New Roman" panose="02020603050405020304" pitchFamily="18" charset="0"/>
              </a:rPr>
              <a:t>Accuracy: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is to provide accurate information and responses to user queries. If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is unable to provide an answer, it should acknowledge that fact and provide any relevant resources to the user.</a:t>
            </a:r>
          </a:p>
          <a:p>
            <a:pPr algn="l">
              <a:buFont typeface="+mj-lt"/>
              <a:buAutoNum type="arabicPeriod"/>
            </a:pPr>
            <a:endParaRPr lang="en-US" b="0" i="0" dirty="0">
              <a:solidFill>
                <a:srgbClr val="374151"/>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b="0" i="0" dirty="0">
                <a:solidFill>
                  <a:srgbClr val="374151"/>
                </a:solidFill>
                <a:effectLst/>
                <a:latin typeface="Times New Roman" panose="02020603050405020304" pitchFamily="18" charset="0"/>
                <a:cs typeface="Times New Roman" panose="02020603050405020304" pitchFamily="18" charset="0"/>
              </a:rPr>
              <a:t>Respect: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must respect the cultural, religious, and social diversity of users and refrain from making any derogatory or offensive comments.</a:t>
            </a:r>
          </a:p>
          <a:p>
            <a:pPr algn="l">
              <a:buFont typeface="+mj-lt"/>
              <a:buAutoNum type="arabicPeriod"/>
            </a:pPr>
            <a:endParaRPr lang="en-US" b="0" i="0" dirty="0">
              <a:solidFill>
                <a:srgbClr val="374151"/>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b="0" i="0" dirty="0">
                <a:solidFill>
                  <a:srgbClr val="374151"/>
                </a:solidFill>
                <a:effectLst/>
                <a:latin typeface="Times New Roman" panose="02020603050405020304" pitchFamily="18" charset="0"/>
                <a:cs typeface="Times New Roman" panose="02020603050405020304" pitchFamily="18" charset="0"/>
              </a:rPr>
              <a:t>Availability: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is expected to be available during work hours and respond to user queries in a timely manner. If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is unable to respond to a query, it should inform the user of when it will be able to respond.</a:t>
            </a:r>
          </a:p>
          <a:p>
            <a:pPr algn="l">
              <a:buFont typeface="+mj-lt"/>
              <a:buAutoNum type="arabicPeriod"/>
            </a:pPr>
            <a:endParaRPr lang="en-US" b="0" i="0" dirty="0">
              <a:solidFill>
                <a:srgbClr val="374151"/>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b="0" i="0" dirty="0">
                <a:solidFill>
                  <a:srgbClr val="374151"/>
                </a:solidFill>
                <a:effectLst/>
                <a:latin typeface="Times New Roman" panose="02020603050405020304" pitchFamily="18" charset="0"/>
                <a:cs typeface="Times New Roman" panose="02020603050405020304" pitchFamily="18" charset="0"/>
              </a:rPr>
              <a:t>Security: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must adhere to company security policies and protect the data and information it handles.</a:t>
            </a:r>
          </a:p>
          <a:p>
            <a:pPr algn="l">
              <a:buFont typeface="+mj-lt"/>
              <a:buAutoNum type="arabicPeriod"/>
            </a:pPr>
            <a:endParaRPr lang="en-US" b="0" i="0" dirty="0">
              <a:solidFill>
                <a:srgbClr val="374151"/>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b="0" i="0" dirty="0">
                <a:solidFill>
                  <a:srgbClr val="374151"/>
                </a:solidFill>
                <a:effectLst/>
                <a:latin typeface="Times New Roman" panose="02020603050405020304" pitchFamily="18" charset="0"/>
                <a:cs typeface="Times New Roman" panose="02020603050405020304" pitchFamily="18" charset="0"/>
              </a:rPr>
              <a:t>Compliance: </a:t>
            </a:r>
            <a:r>
              <a:rPr lang="en-US" b="0" i="0" dirty="0" err="1">
                <a:solidFill>
                  <a:srgbClr val="374151"/>
                </a:solidFill>
                <a:effectLst/>
                <a:latin typeface="Times New Roman" panose="02020603050405020304" pitchFamily="18" charset="0"/>
                <a:cs typeface="Times New Roman" panose="02020603050405020304" pitchFamily="18" charset="0"/>
              </a:rPr>
              <a:t>ChatGPT</a:t>
            </a:r>
            <a:r>
              <a:rPr lang="en-US" b="0" i="0" dirty="0">
                <a:solidFill>
                  <a:srgbClr val="374151"/>
                </a:solidFill>
                <a:effectLst/>
                <a:latin typeface="Times New Roman" panose="02020603050405020304" pitchFamily="18" charset="0"/>
                <a:cs typeface="Times New Roman" panose="02020603050405020304" pitchFamily="18" charset="0"/>
              </a:rPr>
              <a:t> must comply with all applicable laws and regulations, including data protection laws and regulations.</a:t>
            </a:r>
          </a:p>
          <a:p>
            <a:pPr algn="l">
              <a:buFont typeface="+mj-lt"/>
              <a:buAutoNum type="arabicPeriod"/>
            </a:pPr>
            <a:endParaRPr lang="en-US" b="0" i="0" dirty="0">
              <a:solidFill>
                <a:srgbClr val="374151"/>
              </a:solidFill>
              <a:effectLst/>
              <a:latin typeface="Times New Roman" panose="02020603050405020304" pitchFamily="18" charset="0"/>
              <a:cs typeface="Times New Roman" panose="02020603050405020304" pitchFamily="18" charset="0"/>
            </a:endParaRPr>
          </a:p>
          <a:p>
            <a:pPr algn="l"/>
            <a:r>
              <a:rPr lang="en-US" b="0" i="0" dirty="0">
                <a:solidFill>
                  <a:srgbClr val="374151"/>
                </a:solidFill>
                <a:effectLst/>
                <a:latin typeface="Times New Roman" panose="02020603050405020304" pitchFamily="18" charset="0"/>
                <a:cs typeface="Times New Roman" panose="02020603050405020304" pitchFamily="18" charset="0"/>
              </a:rPr>
              <a:t>Any violation of these policies may result in disciplinary action, including termination of employment or other appropriate sanctions.</a:t>
            </a:r>
          </a:p>
        </p:txBody>
      </p:sp>
    </p:spTree>
    <p:extLst>
      <p:ext uri="{BB962C8B-B14F-4D97-AF65-F5344CB8AC3E}">
        <p14:creationId xmlns:p14="http://schemas.microsoft.com/office/powerpoint/2010/main" val="1917373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err="1">
                <a:latin typeface="Times New Roman"/>
                <a:cs typeface="Times New Roman"/>
              </a:rPr>
              <a:t>ChatGPT</a:t>
            </a:r>
            <a:r>
              <a:rPr lang="en-US" b="1" i="1" dirty="0">
                <a:latin typeface="Times New Roman"/>
                <a:cs typeface="Times New Roman"/>
              </a:rPr>
              <a:t> Humor</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normAutofit/>
          </a:bodyPr>
          <a:lstStyle/>
          <a:p>
            <a:pPr algn="l"/>
            <a:r>
              <a:rPr lang="en-US" sz="2400" b="0" i="0" dirty="0">
                <a:solidFill>
                  <a:srgbClr val="374151"/>
                </a:solidFill>
                <a:effectLst/>
                <a:latin typeface="Times New Roman" panose="02020603050405020304" pitchFamily="18" charset="0"/>
                <a:cs typeface="Times New Roman" panose="02020603050405020304" pitchFamily="18" charset="0"/>
              </a:rPr>
              <a:t>What do you call a lawyer with an IQ of 50?</a:t>
            </a:r>
          </a:p>
          <a:p>
            <a:pPr lvl="1"/>
            <a:endParaRPr lang="en-US" sz="2400" b="0" i="0" dirty="0">
              <a:solidFill>
                <a:srgbClr val="374151"/>
              </a:solidFill>
              <a:effectLst/>
              <a:latin typeface="Times New Roman" panose="02020603050405020304" pitchFamily="18" charset="0"/>
              <a:cs typeface="Times New Roman" panose="02020603050405020304" pitchFamily="18" charset="0"/>
            </a:endParaRPr>
          </a:p>
          <a:p>
            <a:pPr lvl="1"/>
            <a:r>
              <a:rPr lang="en-US" sz="2400" b="0" i="0" dirty="0">
                <a:solidFill>
                  <a:srgbClr val="374151"/>
                </a:solidFill>
                <a:effectLst/>
                <a:latin typeface="Times New Roman" panose="02020603050405020304" pitchFamily="18" charset="0"/>
                <a:cs typeface="Times New Roman" panose="02020603050405020304" pitchFamily="18" charset="0"/>
              </a:rPr>
              <a:t>Your Honor.</a:t>
            </a:r>
          </a:p>
          <a:p>
            <a:pPr lvl="1"/>
            <a:endParaRPr lang="en-US" sz="2400" b="0" i="0" dirty="0">
              <a:solidFill>
                <a:srgbClr val="374151"/>
              </a:solidFill>
              <a:effectLst/>
              <a:latin typeface="Times New Roman" panose="02020603050405020304" pitchFamily="18" charset="0"/>
              <a:cs typeface="Times New Roman" panose="02020603050405020304" pitchFamily="18" charset="0"/>
            </a:endParaRPr>
          </a:p>
          <a:p>
            <a:r>
              <a:rPr lang="en-US" sz="2400" b="0" i="0" dirty="0">
                <a:solidFill>
                  <a:srgbClr val="374151"/>
                </a:solidFill>
                <a:effectLst/>
                <a:latin typeface="Times New Roman" panose="02020603050405020304" pitchFamily="18" charset="0"/>
                <a:cs typeface="Times New Roman" panose="02020603050405020304" pitchFamily="18" charset="0"/>
              </a:rPr>
              <a:t>How many lawyers does it take to change a lightbulb?</a:t>
            </a:r>
          </a:p>
          <a:p>
            <a:endParaRPr lang="en-US" sz="2400" b="0" i="0" dirty="0">
              <a:solidFill>
                <a:srgbClr val="374151"/>
              </a:solidFill>
              <a:effectLst/>
              <a:latin typeface="Times New Roman" panose="02020603050405020304" pitchFamily="18" charset="0"/>
              <a:cs typeface="Times New Roman" panose="02020603050405020304" pitchFamily="18" charset="0"/>
            </a:endParaRPr>
          </a:p>
          <a:p>
            <a:pPr lvl="1"/>
            <a:r>
              <a:rPr lang="en-US" sz="2400" b="0" i="0" dirty="0">
                <a:solidFill>
                  <a:srgbClr val="374151"/>
                </a:solidFill>
                <a:effectLst/>
                <a:latin typeface="Times New Roman" panose="02020603050405020304" pitchFamily="18" charset="0"/>
                <a:cs typeface="Times New Roman" panose="02020603050405020304" pitchFamily="18" charset="0"/>
              </a:rPr>
              <a:t>Three. One to climb the ladder, one to shake it, and one to sue the ladder company.</a:t>
            </a:r>
          </a:p>
          <a:p>
            <a:pPr lvl="1"/>
            <a:endParaRPr lang="en-US" sz="2400" b="0" i="0" dirty="0">
              <a:solidFill>
                <a:srgbClr val="374151"/>
              </a:solidFill>
              <a:effectLst/>
              <a:latin typeface="Times New Roman" panose="02020603050405020304" pitchFamily="18" charset="0"/>
              <a:cs typeface="Times New Roman" panose="02020603050405020304" pitchFamily="18" charset="0"/>
            </a:endParaRPr>
          </a:p>
          <a:p>
            <a:r>
              <a:rPr lang="en-US" sz="2400" b="0" i="0" dirty="0">
                <a:solidFill>
                  <a:srgbClr val="374151"/>
                </a:solidFill>
                <a:effectLst/>
                <a:latin typeface="Times New Roman" panose="02020603050405020304" pitchFamily="18" charset="0"/>
                <a:cs typeface="Times New Roman" panose="02020603050405020304" pitchFamily="18" charset="0"/>
              </a:rPr>
              <a:t>Why don't sharks attack lawyers? </a:t>
            </a:r>
          </a:p>
          <a:p>
            <a:pPr lvl="1"/>
            <a:endParaRPr lang="en-US" sz="2400" b="0" i="0" dirty="0">
              <a:solidFill>
                <a:srgbClr val="374151"/>
              </a:solidFill>
              <a:effectLst/>
              <a:latin typeface="Times New Roman" panose="02020603050405020304" pitchFamily="18" charset="0"/>
              <a:cs typeface="Times New Roman" panose="02020603050405020304" pitchFamily="18" charset="0"/>
            </a:endParaRPr>
          </a:p>
          <a:p>
            <a:pPr lvl="1"/>
            <a:r>
              <a:rPr lang="en-US" sz="2400" b="0" i="0" dirty="0">
                <a:solidFill>
                  <a:srgbClr val="374151"/>
                </a:solidFill>
                <a:effectLst/>
                <a:latin typeface="Times New Roman" panose="02020603050405020304" pitchFamily="18" charset="0"/>
                <a:cs typeface="Times New Roman" panose="02020603050405020304" pitchFamily="18" charset="0"/>
              </a:rPr>
              <a:t>Professional courtesy.</a:t>
            </a:r>
          </a:p>
          <a:p>
            <a:pPr algn="l"/>
            <a:endParaRPr lang="en-US" b="0" i="0" dirty="0">
              <a:solidFill>
                <a:srgbClr val="37415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02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Quiet Quitting</a:t>
            </a:r>
          </a:p>
        </p:txBody>
      </p:sp>
    </p:spTree>
    <p:extLst>
      <p:ext uri="{BB962C8B-B14F-4D97-AF65-F5344CB8AC3E}">
        <p14:creationId xmlns:p14="http://schemas.microsoft.com/office/powerpoint/2010/main" val="171655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Times New Roman"/>
                <a:cs typeface="Times New Roman"/>
              </a:rPr>
              <a:t>Helix Energy Solutions Group v. Hewitt</a:t>
            </a:r>
            <a:br>
              <a:rPr lang="en-US" b="1" dirty="0">
                <a:latin typeface="Times New Roman"/>
                <a:cs typeface="Times New Roman"/>
              </a:rPr>
            </a:br>
            <a:r>
              <a:rPr lang="en-US" b="1" dirty="0">
                <a:latin typeface="Times New Roman"/>
                <a:cs typeface="Times New Roman"/>
              </a:rPr>
              <a:t>143 S. Ct. 677</a:t>
            </a:r>
            <a:r>
              <a:rPr lang="en-US" dirty="0">
                <a:latin typeface="Times New Roman"/>
                <a:cs typeface="Times New Roman"/>
              </a:rPr>
              <a:t> (2023)</a:t>
            </a:r>
          </a:p>
        </p:txBody>
      </p:sp>
      <p:pic>
        <p:nvPicPr>
          <p:cNvPr id="1026" name="Picture 2" descr="Oil platform - Wikipedia">
            <a:extLst>
              <a:ext uri="{FF2B5EF4-FFF2-40B4-BE49-F238E27FC236}">
                <a16:creationId xmlns:a16="http://schemas.microsoft.com/office/drawing/2014/main" id="{21769408-36E6-7FB9-4A8E-91DF23F74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169" y="1453379"/>
            <a:ext cx="6595915" cy="438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08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Quiet Quitting</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normAutofit/>
          </a:bodyPr>
          <a:lstStyle/>
          <a:p>
            <a:r>
              <a:rPr lang="en-US" dirty="0"/>
              <a:t>“Quiet Quitters" are employees who are choosing to stay in their jobs, but are committing to doing only what is specifically required of them at work and nothing more. </a:t>
            </a:r>
          </a:p>
          <a:p>
            <a:endParaRPr lang="en-US" dirty="0"/>
          </a:p>
          <a:p>
            <a:r>
              <a:rPr lang="en-US" dirty="0"/>
              <a:t>Causes</a:t>
            </a:r>
          </a:p>
          <a:p>
            <a:endParaRPr lang="en-US" dirty="0"/>
          </a:p>
          <a:p>
            <a:r>
              <a:rPr lang="en-US" dirty="0"/>
              <a:t>A new phenomenon?  </a:t>
            </a:r>
          </a:p>
        </p:txBody>
      </p:sp>
    </p:spTree>
    <p:extLst>
      <p:ext uri="{BB962C8B-B14F-4D97-AF65-F5344CB8AC3E}">
        <p14:creationId xmlns:p14="http://schemas.microsoft.com/office/powerpoint/2010/main" val="274275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B685-E887-CD2F-B06A-F277AD400C90}"/>
              </a:ext>
            </a:extLst>
          </p:cNvPr>
          <p:cNvSpPr>
            <a:spLocks noGrp="1"/>
          </p:cNvSpPr>
          <p:nvPr>
            <p:ph type="title"/>
          </p:nvPr>
        </p:nvSpPr>
        <p:spPr/>
        <p:txBody>
          <a:bodyPr/>
          <a:lstStyle/>
          <a:p>
            <a:r>
              <a:rPr kumimoji="0" lang="en-US" sz="2800" b="1" i="1" u="none" strike="noStrike" kern="1200" cap="none" spc="0" normalizeH="0" baseline="0" noProof="0" dirty="0">
                <a:ln>
                  <a:noFill/>
                </a:ln>
                <a:solidFill>
                  <a:srgbClr val="5F7E93"/>
                </a:solidFill>
                <a:effectLst/>
                <a:uLnTx/>
                <a:uFillTx/>
                <a:latin typeface="Times New Roman"/>
                <a:ea typeface="+mj-ea"/>
                <a:cs typeface="Times New Roman"/>
              </a:rPr>
              <a:t>Quiet Quitting</a:t>
            </a:r>
            <a:endParaRPr lang="en-US" dirty="0"/>
          </a:p>
        </p:txBody>
      </p:sp>
      <p:sp>
        <p:nvSpPr>
          <p:cNvPr id="3" name="Content Placeholder 2">
            <a:extLst>
              <a:ext uri="{FF2B5EF4-FFF2-40B4-BE49-F238E27FC236}">
                <a16:creationId xmlns:a16="http://schemas.microsoft.com/office/drawing/2014/main" id="{CFC5F1BC-D183-B5F2-14C0-38F658BBC631}"/>
              </a:ext>
            </a:extLst>
          </p:cNvPr>
          <p:cNvSpPr>
            <a:spLocks noGrp="1"/>
          </p:cNvSpPr>
          <p:nvPr>
            <p:ph idx="1"/>
          </p:nvPr>
        </p:nvSpPr>
        <p:spPr/>
        <p:txBody>
          <a:bodyPr/>
          <a:lstStyle/>
          <a:p>
            <a:r>
              <a:rPr lang="en-US" dirty="0"/>
              <a:t>Management and leadership</a:t>
            </a:r>
          </a:p>
          <a:p>
            <a:endParaRPr lang="en-US" dirty="0"/>
          </a:p>
          <a:p>
            <a:r>
              <a:rPr lang="en-US" dirty="0"/>
              <a:t>Clear communication and job responsibilities</a:t>
            </a:r>
          </a:p>
          <a:p>
            <a:endParaRPr lang="en-US" dirty="0"/>
          </a:p>
          <a:p>
            <a:r>
              <a:rPr lang="en-US" dirty="0"/>
              <a:t>Performance evaluations</a:t>
            </a:r>
          </a:p>
          <a:p>
            <a:endParaRPr lang="en-US" dirty="0"/>
          </a:p>
          <a:p>
            <a:r>
              <a:rPr lang="en-US" dirty="0"/>
              <a:t>Recognize and incentivize performance</a:t>
            </a:r>
          </a:p>
          <a:p>
            <a:endParaRPr lang="en-US" dirty="0"/>
          </a:p>
          <a:p>
            <a:r>
              <a:rPr lang="en-US" dirty="0"/>
              <a:t>Job juggling</a:t>
            </a:r>
          </a:p>
          <a:p>
            <a:endParaRPr lang="en-US" dirty="0"/>
          </a:p>
          <a:p>
            <a:endParaRPr lang="en-US" dirty="0"/>
          </a:p>
        </p:txBody>
      </p:sp>
    </p:spTree>
    <p:extLst>
      <p:ext uri="{BB962C8B-B14F-4D97-AF65-F5344CB8AC3E}">
        <p14:creationId xmlns:p14="http://schemas.microsoft.com/office/powerpoint/2010/main" val="360670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0659" y="861405"/>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6000" b="1" i="1" dirty="0">
                <a:solidFill>
                  <a:schemeClr val="bg1"/>
                </a:solidFill>
              </a:rPr>
              <a:t>Thank You!</a:t>
            </a:r>
          </a:p>
        </p:txBody>
      </p:sp>
      <p:sp>
        <p:nvSpPr>
          <p:cNvPr id="3" name="Rectangle 2"/>
          <p:cNvSpPr/>
          <p:nvPr/>
        </p:nvSpPr>
        <p:spPr>
          <a:xfrm>
            <a:off x="931253" y="2401869"/>
            <a:ext cx="11647155" cy="3170099"/>
          </a:xfrm>
          <a:prstGeom prst="rect">
            <a:avLst/>
          </a:prstGeom>
        </p:spPr>
        <p:txBody>
          <a:bodyPr wrap="square">
            <a:spAutoFit/>
          </a:bodyPr>
          <a:lstStyle/>
          <a:p>
            <a:endParaRPr lang="en-US" sz="2000" b="1" dirty="0">
              <a:solidFill>
                <a:srgbClr val="FFAE3B"/>
              </a:solidFill>
              <a:latin typeface="Times New Roman" panose="02020603050405020304" pitchFamily="18" charset="0"/>
              <a:cs typeface="Times New Roman" panose="02020603050405020304" pitchFamily="18" charset="0"/>
            </a:endParaRPr>
          </a:p>
          <a:p>
            <a:endParaRPr lang="en-US" sz="2000" b="1" dirty="0">
              <a:solidFill>
                <a:srgbClr val="FFAE3B"/>
              </a:solidFill>
              <a:latin typeface="Times New Roman" panose="02020603050405020304" pitchFamily="18" charset="0"/>
              <a:cs typeface="Times New Roman" panose="02020603050405020304" pitchFamily="18" charset="0"/>
            </a:endParaRPr>
          </a:p>
          <a:p>
            <a:r>
              <a:rPr lang="en-US" sz="2000" b="1" dirty="0">
                <a:solidFill>
                  <a:srgbClr val="FFAE3B"/>
                </a:solidFill>
                <a:latin typeface="Times New Roman" panose="02020603050405020304" pitchFamily="18" charset="0"/>
                <a:cs typeface="Times New Roman" panose="02020603050405020304" pitchFamily="18" charset="0"/>
              </a:rPr>
              <a:t>Questions? </a:t>
            </a:r>
          </a:p>
          <a:p>
            <a:endParaRPr lang="en-US" sz="2000" b="1" dirty="0">
              <a:solidFill>
                <a:srgbClr val="FFAE3B"/>
              </a:solidFill>
              <a:latin typeface="Times New Roman" panose="02020603050405020304" pitchFamily="18" charset="0"/>
              <a:cs typeface="Times New Roman" panose="02020603050405020304" pitchFamily="18" charset="0"/>
            </a:endParaRPr>
          </a:p>
          <a:p>
            <a:endParaRPr lang="en-US" sz="2000" b="1" dirty="0">
              <a:solidFill>
                <a:srgbClr val="FFAE3B"/>
              </a:solidFill>
              <a:latin typeface="Times New Roman" panose="02020603050405020304" pitchFamily="18" charset="0"/>
              <a:cs typeface="Times New Roman" panose="02020603050405020304" pitchFamily="18" charset="0"/>
            </a:endParaRPr>
          </a:p>
          <a:p>
            <a:r>
              <a:rPr lang="en-US" sz="2000" b="1" dirty="0">
                <a:solidFill>
                  <a:srgbClr val="FFAE3B"/>
                </a:solidFill>
                <a:latin typeface="Times New Roman" panose="02020603050405020304" pitchFamily="18" charset="0"/>
                <a:cs typeface="Times New Roman" panose="02020603050405020304" pitchFamily="18" charset="0"/>
              </a:rPr>
              <a:t>Comments? </a:t>
            </a:r>
          </a:p>
          <a:p>
            <a:endParaRPr lang="en-US" sz="2000" b="1" dirty="0">
              <a:solidFill>
                <a:srgbClr val="FFAE3B"/>
              </a:solidFill>
              <a:latin typeface="Times New Roman" panose="02020603050405020304" pitchFamily="18" charset="0"/>
              <a:cs typeface="Times New Roman" panose="02020603050405020304" pitchFamily="18" charset="0"/>
            </a:endParaRPr>
          </a:p>
          <a:p>
            <a:endParaRPr lang="en-US" sz="2000" b="1" dirty="0">
              <a:solidFill>
                <a:srgbClr val="FFAE3B"/>
              </a:solidFill>
              <a:latin typeface="Times New Roman" panose="02020603050405020304" pitchFamily="18" charset="0"/>
              <a:cs typeface="Times New Roman" panose="02020603050405020304" pitchFamily="18" charset="0"/>
            </a:endParaRPr>
          </a:p>
          <a:p>
            <a:endParaRPr lang="en-US" sz="2000" b="1" dirty="0">
              <a:solidFill>
                <a:srgbClr val="FFAE3B"/>
              </a:solidFill>
              <a:latin typeface="Times New Roman" panose="02020603050405020304" pitchFamily="18" charset="0"/>
              <a:cs typeface="Times New Roman" panose="02020603050405020304" pitchFamily="18" charset="0"/>
            </a:endParaRPr>
          </a:p>
          <a:p>
            <a:endParaRPr lang="en-US" sz="2000" b="1" dirty="0">
              <a:solidFill>
                <a:srgbClr val="FFAE3B"/>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26747" y="2232591"/>
            <a:ext cx="4572000" cy="2893100"/>
          </a:xfrm>
          <a:prstGeom prst="rect">
            <a:avLst/>
          </a:prstGeom>
        </p:spPr>
        <p:txBody>
          <a:bodyPr>
            <a:spAutoFit/>
          </a:bodyPr>
          <a:lstStyle/>
          <a:p>
            <a:endParaRPr lang="en-US" sz="2000" b="1" dirty="0">
              <a:solidFill>
                <a:srgbClr val="FFAE3B"/>
              </a:solidFill>
              <a:latin typeface="Times New Roman" panose="02020603050405020304" pitchFamily="18" charset="0"/>
              <a:cs typeface="Times New Roman" panose="02020603050405020304" pitchFamily="18" charset="0"/>
            </a:endParaRPr>
          </a:p>
          <a:p>
            <a:r>
              <a:rPr lang="en-US" sz="2200" b="1" dirty="0">
                <a:solidFill>
                  <a:srgbClr val="FFAE3B"/>
                </a:solidFill>
                <a:latin typeface="Times New Roman" panose="02020603050405020304" pitchFamily="18" charset="0"/>
                <a:cs typeface="Times New Roman" panose="02020603050405020304" pitchFamily="18" charset="0"/>
              </a:rPr>
              <a:t>Chris Droubay</a:t>
            </a:r>
          </a:p>
          <a:p>
            <a:r>
              <a:rPr lang="en-US" sz="2000" dirty="0">
                <a:solidFill>
                  <a:srgbClr val="FFAE3B"/>
                </a:solidFill>
                <a:latin typeface="Times New Roman" panose="02020603050405020304" pitchFamily="18" charset="0"/>
                <a:cs typeface="Times New Roman" panose="02020603050405020304" pitchFamily="18" charset="0"/>
              </a:rPr>
              <a:t>cwd@scmlaw.com</a:t>
            </a:r>
          </a:p>
          <a:p>
            <a:r>
              <a:rPr lang="x-none" sz="2000" dirty="0">
                <a:solidFill>
                  <a:srgbClr val="FFAE3B"/>
                </a:solidFill>
                <a:latin typeface="Times New Roman" panose="02020603050405020304" pitchFamily="18" charset="0"/>
                <a:cs typeface="Times New Roman" panose="02020603050405020304" pitchFamily="18" charset="0"/>
              </a:rPr>
              <a:t>801-322-9</a:t>
            </a:r>
            <a:r>
              <a:rPr lang="en-US" sz="2000" dirty="0">
                <a:solidFill>
                  <a:srgbClr val="FFAE3B"/>
                </a:solidFill>
                <a:latin typeface="Times New Roman" panose="02020603050405020304" pitchFamily="18" charset="0"/>
                <a:cs typeface="Times New Roman" panose="02020603050405020304" pitchFamily="18" charset="0"/>
              </a:rPr>
              <a:t>175</a:t>
            </a:r>
            <a:br>
              <a:rPr lang="en-US" dirty="0">
                <a:solidFill>
                  <a:srgbClr val="FFAE3B"/>
                </a:solidFill>
                <a:latin typeface="Times New Roman" panose="02020603050405020304" pitchFamily="18" charset="0"/>
                <a:cs typeface="Times New Roman" panose="02020603050405020304" pitchFamily="18" charset="0"/>
              </a:rPr>
            </a:br>
            <a:endParaRPr lang="x-none" dirty="0">
              <a:solidFill>
                <a:srgbClr val="FFAE3B"/>
              </a:solidFill>
              <a:latin typeface="Times New Roman" panose="02020603050405020304" pitchFamily="18" charset="0"/>
              <a:cs typeface="Times New Roman" panose="02020603050405020304" pitchFamily="18" charset="0"/>
            </a:endParaRPr>
          </a:p>
          <a:p>
            <a:r>
              <a:rPr lang="en-US" sz="2200" b="1" dirty="0">
                <a:solidFill>
                  <a:srgbClr val="FFAE3B"/>
                </a:solidFill>
                <a:latin typeface="Times New Roman" panose="02020603050405020304" pitchFamily="18" charset="0"/>
                <a:cs typeface="Times New Roman" panose="02020603050405020304" pitchFamily="18" charset="0"/>
              </a:rPr>
              <a:t>Nathan Skeen</a:t>
            </a:r>
          </a:p>
          <a:p>
            <a:r>
              <a:rPr lang="en-US" sz="2000" dirty="0">
                <a:solidFill>
                  <a:srgbClr val="FFAE3B"/>
                </a:solidFill>
                <a:latin typeface="Times New Roman" panose="02020603050405020304" pitchFamily="18" charset="0"/>
                <a:cs typeface="Times New Roman" panose="02020603050405020304" pitchFamily="18" charset="0"/>
              </a:rPr>
              <a:t>nrs@scmlaw.com</a:t>
            </a:r>
          </a:p>
          <a:p>
            <a:r>
              <a:rPr lang="x-none" sz="2000" dirty="0">
                <a:solidFill>
                  <a:srgbClr val="FFAE3B"/>
                </a:solidFill>
                <a:latin typeface="Times New Roman" panose="02020603050405020304" pitchFamily="18" charset="0"/>
                <a:cs typeface="Times New Roman" panose="02020603050405020304" pitchFamily="18" charset="0"/>
              </a:rPr>
              <a:t>801-322-9</a:t>
            </a:r>
            <a:r>
              <a:rPr lang="en-US" sz="2000" dirty="0">
                <a:solidFill>
                  <a:srgbClr val="FFAE3B"/>
                </a:solidFill>
                <a:latin typeface="Times New Roman" panose="02020603050405020304" pitchFamily="18" charset="0"/>
                <a:cs typeface="Times New Roman" panose="02020603050405020304" pitchFamily="18" charset="0"/>
              </a:rPr>
              <a:t>166</a:t>
            </a:r>
          </a:p>
          <a:p>
            <a:endParaRPr lang="x-none" sz="2000" dirty="0">
              <a:solidFill>
                <a:srgbClr val="FFAE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5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Times New Roman"/>
                <a:cs typeface="Times New Roman"/>
              </a:rPr>
              <a:t>Norwood v. United Parcel Service, Inc.</a:t>
            </a:r>
            <a:br>
              <a:rPr lang="en-US" b="1" dirty="0">
                <a:latin typeface="Times New Roman"/>
                <a:cs typeface="Times New Roman"/>
              </a:rPr>
            </a:br>
            <a:r>
              <a:rPr lang="en-US" dirty="0">
                <a:latin typeface="Times New Roman"/>
                <a:cs typeface="Times New Roman"/>
              </a:rPr>
              <a:t>57 F.4th 779 (10th Cir. 2023)</a:t>
            </a:r>
          </a:p>
        </p:txBody>
      </p:sp>
      <p:pic>
        <p:nvPicPr>
          <p:cNvPr id="1028" name="Picture 4" descr="Live Notetaking Explained for Business">
            <a:extLst>
              <a:ext uri="{FF2B5EF4-FFF2-40B4-BE49-F238E27FC236}">
                <a16:creationId xmlns:a16="http://schemas.microsoft.com/office/drawing/2014/main" id="{D5F87421-2038-89B1-9528-103AAAA8E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9" y="1739766"/>
            <a:ext cx="7392201" cy="36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0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Times New Roman"/>
                <a:cs typeface="Times New Roman"/>
              </a:rPr>
              <a:t>Hexcel Corp. v. Labor Comm’n</a:t>
            </a:r>
            <a:br>
              <a:rPr lang="en-US" b="1" dirty="0">
                <a:latin typeface="Times New Roman"/>
                <a:cs typeface="Times New Roman"/>
              </a:rPr>
            </a:br>
            <a:r>
              <a:rPr lang="en-US" b="1" dirty="0">
                <a:latin typeface="Times New Roman"/>
                <a:cs typeface="Times New Roman"/>
              </a:rPr>
              <a:t>2022 UT App 52</a:t>
            </a:r>
            <a:endParaRPr lang="en-US" dirty="0">
              <a:latin typeface="Times New Roman"/>
              <a:cs typeface="Times New Roman"/>
            </a:endParaRPr>
          </a:p>
        </p:txBody>
      </p:sp>
      <p:pic>
        <p:nvPicPr>
          <p:cNvPr id="1026" name="Picture 2">
            <a:extLst>
              <a:ext uri="{FF2B5EF4-FFF2-40B4-BE49-F238E27FC236}">
                <a16:creationId xmlns:a16="http://schemas.microsoft.com/office/drawing/2014/main" id="{52747469-51A7-3F9D-196B-C25DAACD5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933575"/>
            <a:ext cx="59817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3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a:latin typeface="Times New Roman"/>
                <a:cs typeface="Times New Roman"/>
              </a:rPr>
              <a:t>Dansie</a:t>
            </a:r>
            <a:r>
              <a:rPr lang="en-US" b="1" i="1" dirty="0">
                <a:latin typeface="Times New Roman"/>
                <a:cs typeface="Times New Roman"/>
              </a:rPr>
              <a:t> v. Union Pacific Railroad Co.</a:t>
            </a:r>
            <a:br>
              <a:rPr lang="en-US" b="1" dirty="0">
                <a:latin typeface="Times New Roman"/>
                <a:cs typeface="Times New Roman"/>
              </a:rPr>
            </a:br>
            <a:r>
              <a:rPr lang="en-US" b="1" dirty="0">
                <a:latin typeface="Times New Roman"/>
                <a:cs typeface="Times New Roman"/>
              </a:rPr>
              <a:t>42 F.4th 1184 (10th Cir. 2022)</a:t>
            </a:r>
            <a:endParaRPr lang="en-US" dirty="0">
              <a:latin typeface="Times New Roman"/>
              <a:cs typeface="Times New Roman"/>
            </a:endParaRPr>
          </a:p>
        </p:txBody>
      </p:sp>
      <p:pic>
        <p:nvPicPr>
          <p:cNvPr id="3" name="Picture 2" descr="Train Conductor - Salary, How to Become, Job Description &amp; Best Schools">
            <a:extLst>
              <a:ext uri="{FF2B5EF4-FFF2-40B4-BE49-F238E27FC236}">
                <a16:creationId xmlns:a16="http://schemas.microsoft.com/office/drawing/2014/main" id="{9DCB30AF-3A16-8240-0DD0-4E4B78BD0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659" y="1486318"/>
            <a:ext cx="6323798" cy="421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3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Times New Roman"/>
                <a:cs typeface="Times New Roman"/>
              </a:rPr>
              <a:t>Ford v. Jackson National Life Insurance Co.</a:t>
            </a:r>
            <a:br>
              <a:rPr lang="en-US" b="1" dirty="0">
                <a:latin typeface="Times New Roman"/>
                <a:cs typeface="Times New Roman"/>
              </a:rPr>
            </a:br>
            <a:r>
              <a:rPr lang="en-US" b="1" dirty="0">
                <a:latin typeface="Times New Roman"/>
                <a:cs typeface="Times New Roman"/>
              </a:rPr>
              <a:t>45 F.4th 1202 (10th Cir. 2022)</a:t>
            </a:r>
            <a:endParaRPr lang="en-US" dirty="0">
              <a:latin typeface="Times New Roman"/>
              <a:cs typeface="Times New Roman"/>
            </a:endParaRPr>
          </a:p>
        </p:txBody>
      </p:sp>
      <p:pic>
        <p:nvPicPr>
          <p:cNvPr id="2050" name="Picture 2" descr="Top questions insurance agents, brokers should ask their clients |  PropertyCasualty360">
            <a:extLst>
              <a:ext uri="{FF2B5EF4-FFF2-40B4-BE49-F238E27FC236}">
                <a16:creationId xmlns:a16="http://schemas.microsoft.com/office/drawing/2014/main" id="{4DA5B845-4EC8-291C-1A65-E81BFBF83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57350"/>
            <a:ext cx="5905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6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NLRB Ruling Affecting Severance Agreements</a:t>
            </a:r>
          </a:p>
        </p:txBody>
      </p:sp>
    </p:spTree>
    <p:extLst>
      <p:ext uri="{BB962C8B-B14F-4D97-AF65-F5344CB8AC3E}">
        <p14:creationId xmlns:p14="http://schemas.microsoft.com/office/powerpoint/2010/main" val="339441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3DF915-7CD0-1A75-591B-AF43080833C8}"/>
              </a:ext>
            </a:extLst>
          </p:cNvPr>
          <p:cNvSpPr>
            <a:spLocks noGrp="1"/>
          </p:cNvSpPr>
          <p:nvPr>
            <p:ph type="title"/>
          </p:nvPr>
        </p:nvSpPr>
        <p:spPr/>
        <p:txBody>
          <a:bodyPr/>
          <a:lstStyle/>
          <a:p>
            <a:r>
              <a:rPr lang="en-US" b="1" i="1" dirty="0">
                <a:latin typeface="Times New Roman"/>
                <a:cs typeface="Times New Roman"/>
              </a:rPr>
              <a:t>McLaren Macomb, 372 NLRB No. 58</a:t>
            </a:r>
            <a:endParaRPr lang="en-US" dirty="0"/>
          </a:p>
        </p:txBody>
      </p:sp>
      <p:sp>
        <p:nvSpPr>
          <p:cNvPr id="9" name="Content Placeholder 2">
            <a:extLst>
              <a:ext uri="{FF2B5EF4-FFF2-40B4-BE49-F238E27FC236}">
                <a16:creationId xmlns:a16="http://schemas.microsoft.com/office/drawing/2014/main" id="{9712D284-E548-2359-5D08-F1014779460A}"/>
              </a:ext>
            </a:extLst>
          </p:cNvPr>
          <p:cNvSpPr>
            <a:spLocks noGrp="1"/>
          </p:cNvSpPr>
          <p:nvPr>
            <p:ph idx="1"/>
          </p:nvPr>
        </p:nvSpPr>
        <p:spPr/>
        <p:txBody>
          <a:bodyPr/>
          <a:lstStyle/>
          <a:p>
            <a:r>
              <a:rPr lang="en-US" dirty="0"/>
              <a:t>Sweeping Confidentiality and Non-Disparagement Provisions Violate NLRA</a:t>
            </a:r>
          </a:p>
          <a:p>
            <a:pPr marL="0" indent="0">
              <a:buNone/>
            </a:pPr>
            <a:endParaRPr lang="en-US" dirty="0"/>
          </a:p>
          <a:p>
            <a:pPr lvl="1"/>
            <a:r>
              <a:rPr lang="en-US" dirty="0"/>
              <a:t>Employees have rights to engage in protected concerted activities. </a:t>
            </a:r>
          </a:p>
          <a:p>
            <a:pPr lvl="1"/>
            <a:endParaRPr lang="en-US" dirty="0"/>
          </a:p>
          <a:p>
            <a:pPr lvl="1"/>
            <a:r>
              <a:rPr lang="en-US" dirty="0"/>
              <a:t>May discuss with co-workers wages, benefits, working conditions.</a:t>
            </a:r>
          </a:p>
          <a:p>
            <a:pPr lvl="1"/>
            <a:endParaRPr lang="en-US" dirty="0"/>
          </a:p>
          <a:p>
            <a:pPr lvl="1"/>
            <a:r>
              <a:rPr lang="en-US" dirty="0"/>
              <a:t>May communicate with government or media about problems in the workplace.</a:t>
            </a:r>
          </a:p>
          <a:p>
            <a:pPr lvl="1"/>
            <a:endParaRPr lang="en-US" dirty="0"/>
          </a:p>
        </p:txBody>
      </p:sp>
    </p:spTree>
    <p:extLst>
      <p:ext uri="{BB962C8B-B14F-4D97-AF65-F5344CB8AC3E}">
        <p14:creationId xmlns:p14="http://schemas.microsoft.com/office/powerpoint/2010/main" val="1511151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2868</Words>
  <Application>Microsoft Office PowerPoint</Application>
  <PresentationFormat>On-screen Show (4:3)</PresentationFormat>
  <Paragraphs>225</Paragraphs>
  <Slides>32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Courier New</vt:lpstr>
      <vt:lpstr>Georgia</vt:lpstr>
      <vt:lpstr>Palatino Linotype</vt:lpstr>
      <vt:lpstr>Symbol</vt:lpstr>
      <vt:lpstr>Times New Roman</vt:lpstr>
      <vt:lpstr>Wingdings</vt:lpstr>
      <vt:lpstr>Office Theme</vt:lpstr>
      <vt:lpstr>Let’s Get to Work! 2023 Employment Law Updates</vt:lpstr>
      <vt:lpstr>PowerPoint Presentation</vt:lpstr>
      <vt:lpstr>Helix Energy Solutions Group v. Hewitt 143 S. Ct. 677 (2023)</vt:lpstr>
      <vt:lpstr>Norwood v. United Parcel Service, Inc. 57 F.4th 779 (10th Cir. 2023)</vt:lpstr>
      <vt:lpstr>Hexcel Corp. v. Labor Comm’n 2022 UT App 52</vt:lpstr>
      <vt:lpstr>Dansie v. Union Pacific Railroad Co. 42 F.4th 1184 (10th Cir. 2022)</vt:lpstr>
      <vt:lpstr>Ford v. Jackson National Life Insurance Co. 45 F.4th 1202 (10th Cir. 2022)</vt:lpstr>
      <vt:lpstr>PowerPoint Presentation</vt:lpstr>
      <vt:lpstr>McLaren Macomb, 372 NLRB No. 58</vt:lpstr>
      <vt:lpstr>McLaren Macomb, 372 NLRB No. 58</vt:lpstr>
      <vt:lpstr>McLaren Macomb, 372 NLRB No. 58</vt:lpstr>
      <vt:lpstr>PowerPoint Presentation</vt:lpstr>
      <vt:lpstr>New Legislation</vt:lpstr>
      <vt:lpstr>PowerPoint Presentation</vt:lpstr>
      <vt:lpstr>History of Remote Work as Reasonable Accommodation</vt:lpstr>
      <vt:lpstr>History of Remote Work as Reasonable Accommodation</vt:lpstr>
      <vt:lpstr>History of Remote Work as Reasonable Accommodation</vt:lpstr>
      <vt:lpstr>History of Remote Work as Reasonable Accommodation</vt:lpstr>
      <vt:lpstr>Remote Work as Reasonable Accommodation Now</vt:lpstr>
      <vt:lpstr>Remote Work as Reasonable Accommodation Now</vt:lpstr>
      <vt:lpstr>Remote Work as Reasonable Accommodation Tips</vt:lpstr>
      <vt:lpstr>PowerPoint Presentation</vt:lpstr>
      <vt:lpstr>Abuse of FMLA</vt:lpstr>
      <vt:lpstr>Abuse of FMLA</vt:lpstr>
      <vt:lpstr>PowerPoint Presentation</vt:lpstr>
      <vt:lpstr>ChatGPT Considerations</vt:lpstr>
      <vt:lpstr>Sample ChatGPT Policy</vt:lpstr>
      <vt:lpstr>ChatGPT Humor</vt:lpstr>
      <vt:lpstr>PowerPoint Presentation</vt:lpstr>
      <vt:lpstr>Quiet Quitting</vt:lpstr>
      <vt:lpstr>Quiet Quitting</vt:lpstr>
      <vt:lpstr>PowerPoint Presentation</vt:lpstr>
    </vt:vector>
  </TitlesOfParts>
  <Company>Huddleston Marketing &amp;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Huddleston</dc:creator>
  <cp:lastModifiedBy>Nathan R. Skeen</cp:lastModifiedBy>
  <cp:revision>208</cp:revision>
  <cp:lastPrinted>2023-04-26T23:49:16Z</cp:lastPrinted>
  <dcterms:created xsi:type="dcterms:W3CDTF">2015-04-17T17:00:24Z</dcterms:created>
  <dcterms:modified xsi:type="dcterms:W3CDTF">2023-05-04T15:14:36Z</dcterms:modified>
</cp:coreProperties>
</file>